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95" r:id="rId3"/>
    <p:sldId id="270" r:id="rId4"/>
    <p:sldId id="271" r:id="rId5"/>
    <p:sldId id="292" r:id="rId6"/>
    <p:sldId id="272" r:id="rId7"/>
    <p:sldId id="293" r:id="rId8"/>
    <p:sldId id="282" r:id="rId9"/>
    <p:sldId id="283" r:id="rId10"/>
    <p:sldId id="286" r:id="rId11"/>
    <p:sldId id="287" r:id="rId12"/>
    <p:sldId id="285" r:id="rId13"/>
    <p:sldId id="284" r:id="rId14"/>
    <p:sldId id="288" r:id="rId15"/>
    <p:sldId id="289" r:id="rId16"/>
    <p:sldId id="265" r:id="rId17"/>
    <p:sldId id="266" r:id="rId18"/>
    <p:sldId id="267" r:id="rId19"/>
    <p:sldId id="262" r:id="rId20"/>
    <p:sldId id="294" r:id="rId21"/>
    <p:sldId id="257" r:id="rId22"/>
    <p:sldId id="259" r:id="rId23"/>
    <p:sldId id="260" r:id="rId24"/>
    <p:sldId id="261" r:id="rId25"/>
    <p:sldId id="263" r:id="rId26"/>
    <p:sldId id="296" r:id="rId27"/>
    <p:sldId id="297" r:id="rId28"/>
    <p:sldId id="301" r:id="rId29"/>
    <p:sldId id="298" r:id="rId30"/>
    <p:sldId id="291"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33" autoAdjust="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71A2E-DCE2-4B2B-AC5F-F08669C242C7}" type="datetimeFigureOut">
              <a:rPr lang="en-US" smtClean="0"/>
              <a:pPr/>
              <a:t>1/31/2017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0A3F4-15A5-4E76-87A7-704DA6E42957}" type="slidenum">
              <a:rPr lang="en-US" smtClean="0"/>
              <a:pPr/>
              <a:t>‹#›</a:t>
            </a:fld>
            <a:endParaRPr lang="en-US" dirty="0"/>
          </a:p>
        </p:txBody>
      </p:sp>
    </p:spTree>
    <p:extLst>
      <p:ext uri="{BB962C8B-B14F-4D97-AF65-F5344CB8AC3E}">
        <p14:creationId xmlns:p14="http://schemas.microsoft.com/office/powerpoint/2010/main" val="4401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Internet of Things</a:t>
            </a:r>
            <a:r>
              <a:rPr lang="en-US" dirty="0" smtClean="0"/>
              <a:t> or </a:t>
            </a:r>
            <a:r>
              <a:rPr lang="en-US" b="1" dirty="0" smtClean="0"/>
              <a:t>IoT</a:t>
            </a:r>
            <a:r>
              <a:rPr lang="en-US" dirty="0" smtClean="0"/>
              <a:t> is the internetworking of physical devices, vehicles, buildings, and other items. </a:t>
            </a:r>
          </a:p>
          <a:p>
            <a:r>
              <a:rPr lang="en-US" dirty="0" smtClean="0"/>
              <a:t>They are embedded with electronics, software, sensors, actuators, and network connectivity that enable these objects to collect and exchange data.</a:t>
            </a:r>
          </a:p>
          <a:p>
            <a:endParaRPr lang="en-US" dirty="0"/>
          </a:p>
        </p:txBody>
      </p:sp>
      <p:sp>
        <p:nvSpPr>
          <p:cNvPr id="4" name="Slide Number Placeholder 3"/>
          <p:cNvSpPr>
            <a:spLocks noGrp="1"/>
          </p:cNvSpPr>
          <p:nvPr>
            <p:ph type="sldNum" sz="quarter" idx="10"/>
          </p:nvPr>
        </p:nvSpPr>
        <p:spPr/>
        <p:txBody>
          <a:bodyPr/>
          <a:lstStyle/>
          <a:p>
            <a:fld id="{4490A3F4-15A5-4E76-87A7-704DA6E42957}" type="slidenum">
              <a:rPr lang="en-US" smtClean="0"/>
              <a:pPr/>
              <a:t>4</a:t>
            </a:fld>
            <a:endParaRPr lang="en-US" dirty="0"/>
          </a:p>
        </p:txBody>
      </p:sp>
    </p:spTree>
    <p:extLst>
      <p:ext uri="{BB962C8B-B14F-4D97-AF65-F5344CB8AC3E}">
        <p14:creationId xmlns:p14="http://schemas.microsoft.com/office/powerpoint/2010/main" val="5996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ICT (information and communications technology - or technologies) is an umbrella term that includes any communication device or application, encompassing: radio, television, cellular phones, computer and network hardware and software, satellite systems and so on, as well as the various services and applications associated with them, such as videoconferencing and distance learning. ICTs are often spoken of in a particular context, such as ICTs in education, health care, or libraries.</a:t>
            </a:r>
            <a:endParaRPr lang="en-US" dirty="0"/>
          </a:p>
        </p:txBody>
      </p:sp>
      <p:sp>
        <p:nvSpPr>
          <p:cNvPr id="4" name="Slide Number Placeholder 3"/>
          <p:cNvSpPr>
            <a:spLocks noGrp="1"/>
          </p:cNvSpPr>
          <p:nvPr>
            <p:ph type="sldNum" sz="quarter" idx="10"/>
          </p:nvPr>
        </p:nvSpPr>
        <p:spPr/>
        <p:txBody>
          <a:bodyPr/>
          <a:lstStyle/>
          <a:p>
            <a:fld id="{4490A3F4-15A5-4E76-87A7-704DA6E42957}" type="slidenum">
              <a:rPr lang="en-US" smtClean="0"/>
              <a:pPr/>
              <a:t>7</a:t>
            </a:fld>
            <a:endParaRPr lang="en-US" dirty="0"/>
          </a:p>
        </p:txBody>
      </p:sp>
    </p:spTree>
    <p:extLst>
      <p:ext uri="{BB962C8B-B14F-4D97-AF65-F5344CB8AC3E}">
        <p14:creationId xmlns:p14="http://schemas.microsoft.com/office/powerpoint/2010/main" val="183036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Is there a simple rule of thumb to help me decide?</a:t>
            </a:r>
          </a:p>
          <a:p>
            <a:r>
              <a:rPr lang="en-US" dirty="0" smtClean="0"/>
              <a:t>Yes, there is! Think about what you want your project to do. If you can describe it with less than two ‘and’s, get an Arduino. If you need more than two ‘and’s, get a Raspberry Pi.</a:t>
            </a:r>
          </a:p>
          <a:p>
            <a:r>
              <a:rPr lang="en-US" dirty="0" smtClean="0"/>
              <a:t>Examples:</a:t>
            </a:r>
            <a:br>
              <a:rPr lang="en-US" dirty="0" smtClean="0"/>
            </a:br>
            <a:r>
              <a:rPr lang="en-US" dirty="0" smtClean="0"/>
              <a:t>“I want to monitor my plants and have them Tweet me when they need water.” That can best be done by an Arduino.</a:t>
            </a:r>
          </a:p>
          <a:p>
            <a:r>
              <a:rPr lang="en-US" dirty="0" smtClean="0"/>
              <a:t>“I want to monitor my plants and have them Tweet me when they need water and check the National Weather Service, and if the forecast is for fair weather, turn on the irrigation system and if the forecast is for rain, do nothing.” That would best be handled by a Raspberry Pi.</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4490A3F4-15A5-4E76-87A7-704DA6E42957}" type="slidenum">
              <a:rPr lang="en-US" smtClean="0"/>
              <a:pPr/>
              <a:t>18</a:t>
            </a:fld>
            <a:endParaRPr lang="en-US" dirty="0"/>
          </a:p>
        </p:txBody>
      </p:sp>
    </p:spTree>
    <p:extLst>
      <p:ext uri="{BB962C8B-B14F-4D97-AF65-F5344CB8AC3E}">
        <p14:creationId xmlns:p14="http://schemas.microsoft.com/office/powerpoint/2010/main" val="44878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Hardware Abstraction Layer (HAL, hardware abstraction) - abstraction layer, implemented in software, which is between the physical layer hardware and software running on the computer. HAL is designed to hide differences in hardware from the main part of the operating system kernel, so that most of the code that runs in kernel mode, do not need to be changed when it starts on a variety of hardware systems.</a:t>
            </a:r>
            <a:endParaRPr lang="en-US" dirty="0"/>
          </a:p>
        </p:txBody>
      </p:sp>
      <p:sp>
        <p:nvSpPr>
          <p:cNvPr id="4" name="Slide Number Placeholder 3"/>
          <p:cNvSpPr>
            <a:spLocks noGrp="1"/>
          </p:cNvSpPr>
          <p:nvPr>
            <p:ph type="sldNum" sz="quarter" idx="10"/>
          </p:nvPr>
        </p:nvSpPr>
        <p:spPr/>
        <p:txBody>
          <a:bodyPr/>
          <a:lstStyle/>
          <a:p>
            <a:fld id="{4490A3F4-15A5-4E76-87A7-704DA6E42957}" type="slidenum">
              <a:rPr lang="en-US" smtClean="0"/>
              <a:pPr/>
              <a:t>28</a:t>
            </a:fld>
            <a:endParaRPr lang="en-US" dirty="0"/>
          </a:p>
        </p:txBody>
      </p:sp>
    </p:spTree>
    <p:extLst>
      <p:ext uri="{BB962C8B-B14F-4D97-AF65-F5344CB8AC3E}">
        <p14:creationId xmlns:p14="http://schemas.microsoft.com/office/powerpoint/2010/main" val="375057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0A3F4-15A5-4E76-87A7-704DA6E42957}" type="slidenum">
              <a:rPr lang="en-US" smtClean="0"/>
              <a:pPr/>
              <a:t>29</a:t>
            </a:fld>
            <a:endParaRPr lang="en-US" dirty="0"/>
          </a:p>
        </p:txBody>
      </p:sp>
    </p:spTree>
    <p:extLst>
      <p:ext uri="{BB962C8B-B14F-4D97-AF65-F5344CB8AC3E}">
        <p14:creationId xmlns:p14="http://schemas.microsoft.com/office/powerpoint/2010/main" val="4210370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1/31/2017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1/31/2017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github.com/TMRh20/RF24.gi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817563"/>
            <a:ext cx="8791575" cy="2387600"/>
          </a:xfrm>
        </p:spPr>
        <p:txBody>
          <a:bodyPr/>
          <a:lstStyle/>
          <a:p>
            <a:r>
              <a:rPr lang="en-US" dirty="0"/>
              <a:t>Performance Analysis of Smart Automation Systems</a:t>
            </a:r>
          </a:p>
        </p:txBody>
      </p:sp>
      <p:sp>
        <p:nvSpPr>
          <p:cNvPr id="3" name="Subtitle 2"/>
          <p:cNvSpPr>
            <a:spLocks noGrp="1"/>
          </p:cNvSpPr>
          <p:nvPr>
            <p:ph type="subTitle" idx="1"/>
          </p:nvPr>
        </p:nvSpPr>
        <p:spPr>
          <a:xfrm>
            <a:off x="1876425" y="3205162"/>
            <a:ext cx="8461375" cy="3386137"/>
          </a:xfrm>
        </p:spPr>
        <p:txBody>
          <a:bodyPr>
            <a:normAutofit fontScale="92500" lnSpcReduction="20000"/>
          </a:bodyPr>
          <a:lstStyle/>
          <a:p>
            <a:pPr algn="r"/>
            <a:r>
              <a:rPr lang="en-IN" sz="2400" b="1" dirty="0" smtClean="0"/>
              <a:t>Mentor</a:t>
            </a:r>
            <a:r>
              <a:rPr lang="en-IN" sz="2400" dirty="0" smtClean="0"/>
              <a:t> – Jetendra </a:t>
            </a:r>
            <a:r>
              <a:rPr lang="en-IN" sz="2400" dirty="0" smtClean="0"/>
              <a:t>Joshi Sir </a:t>
            </a:r>
            <a:endParaRPr lang="en-IN" sz="2400" dirty="0" smtClean="0"/>
          </a:p>
          <a:p>
            <a:r>
              <a:rPr lang="en-IN" b="1" dirty="0" smtClean="0">
                <a:cs typeface="Andalus" panose="02020603050405020304" pitchFamily="18" charset="-78"/>
              </a:rPr>
              <a:t>Group Members:</a:t>
            </a:r>
          </a:p>
          <a:p>
            <a:pPr marL="342900" indent="-342900">
              <a:buFont typeface="Arial" panose="020B0604020202020204" pitchFamily="34" charset="0"/>
              <a:buChar char="•"/>
            </a:pPr>
            <a:r>
              <a:rPr lang="en-IN" dirty="0" smtClean="0">
                <a:cs typeface="Andalus" panose="02020603050405020304" pitchFamily="18" charset="-78"/>
              </a:rPr>
              <a:t>Abhinav parihar</a:t>
            </a:r>
          </a:p>
          <a:p>
            <a:pPr marL="342900" indent="-342900">
              <a:buFont typeface="Arial" panose="020B0604020202020204" pitchFamily="34" charset="0"/>
              <a:buChar char="•"/>
            </a:pPr>
            <a:r>
              <a:rPr lang="en-IN" dirty="0" smtClean="0">
                <a:cs typeface="Andalus" panose="02020603050405020304" pitchFamily="18" charset="-78"/>
              </a:rPr>
              <a:t>Hitika handa</a:t>
            </a:r>
          </a:p>
          <a:p>
            <a:pPr marL="342900" indent="-342900">
              <a:buFont typeface="Arial" panose="020B0604020202020204" pitchFamily="34" charset="0"/>
              <a:buChar char="•"/>
            </a:pPr>
            <a:r>
              <a:rPr lang="en-IN" dirty="0" smtClean="0">
                <a:cs typeface="Andalus" panose="02020603050405020304" pitchFamily="18" charset="-78"/>
              </a:rPr>
              <a:t>S.R.Rahul</a:t>
            </a:r>
          </a:p>
          <a:p>
            <a:pPr marL="342900" indent="-342900">
              <a:buFont typeface="Arial" panose="020B0604020202020204" pitchFamily="34" charset="0"/>
              <a:buChar char="•"/>
            </a:pPr>
            <a:r>
              <a:rPr lang="en-IN" dirty="0" smtClean="0">
                <a:cs typeface="Andalus" panose="02020603050405020304" pitchFamily="18" charset="-78"/>
              </a:rPr>
              <a:t>Karanam rakesh</a:t>
            </a:r>
          </a:p>
          <a:p>
            <a:pPr marL="342900" indent="-342900">
              <a:buFont typeface="Arial" panose="020B0604020202020204" pitchFamily="34" charset="0"/>
              <a:buChar char="•"/>
            </a:pPr>
            <a:r>
              <a:rPr lang="en-IN" dirty="0" smtClean="0">
                <a:cs typeface="Andalus" panose="02020603050405020304" pitchFamily="18" charset="-78"/>
              </a:rPr>
              <a:t>Kandula Mohan sai</a:t>
            </a:r>
          </a:p>
          <a:p>
            <a:pPr marL="342900" indent="-342900">
              <a:buFont typeface="Arial" panose="020B0604020202020204" pitchFamily="34" charset="0"/>
              <a:buChar char="•"/>
            </a:pPr>
            <a:r>
              <a:rPr lang="en-IN" dirty="0" smtClean="0">
                <a:cs typeface="Andalus" panose="02020603050405020304" pitchFamily="18" charset="-78"/>
              </a:rPr>
              <a:t>dandu geet kamal tej</a:t>
            </a:r>
            <a:endParaRPr lang="en-IN"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7800" y="304800"/>
            <a:ext cx="1270000" cy="1270000"/>
          </a:xfrm>
          <a:prstGeom prst="rect">
            <a:avLst/>
          </a:prstGeom>
        </p:spPr>
      </p:pic>
    </p:spTree>
    <p:extLst>
      <p:ext uri="{BB962C8B-B14F-4D97-AF65-F5344CB8AC3E}">
        <p14:creationId xmlns:p14="http://schemas.microsoft.com/office/powerpoint/2010/main" val="152017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smtClean="0"/>
              <a:t>Commercial Automation</a:t>
            </a:r>
            <a:endParaRPr lang="en-US" sz="4400" dirty="0"/>
          </a:p>
        </p:txBody>
      </p:sp>
      <p:sp>
        <p:nvSpPr>
          <p:cNvPr id="3" name="Content Placeholder 2"/>
          <p:cNvSpPr>
            <a:spLocks noGrp="1"/>
          </p:cNvSpPr>
          <p:nvPr>
            <p:ph idx="1"/>
          </p:nvPr>
        </p:nvSpPr>
        <p:spPr/>
        <p:txBody>
          <a:bodyPr>
            <a:normAutofit/>
          </a:bodyPr>
          <a:lstStyle/>
          <a:p>
            <a:r>
              <a:rPr lang="en-US" b="1" dirty="0"/>
              <a:t>Building </a:t>
            </a:r>
            <a:r>
              <a:rPr lang="en-US" b="1" dirty="0" smtClean="0"/>
              <a:t>automation </a:t>
            </a:r>
            <a:r>
              <a:rPr lang="en-US" dirty="0" smtClean="0"/>
              <a:t>is also called as </a:t>
            </a:r>
            <a:r>
              <a:rPr lang="en-IN" b="1" dirty="0" smtClean="0"/>
              <a:t>Commercial Automation</a:t>
            </a:r>
            <a:r>
              <a:rPr lang="en-US" b="1" dirty="0" smtClean="0"/>
              <a:t>.</a:t>
            </a:r>
            <a:r>
              <a:rPr lang="en-US" dirty="0"/>
              <a:t> </a:t>
            </a:r>
            <a:endParaRPr lang="en-US" dirty="0" smtClean="0"/>
          </a:p>
          <a:p>
            <a:r>
              <a:rPr lang="en-US" dirty="0" smtClean="0"/>
              <a:t>It is </a:t>
            </a:r>
            <a:r>
              <a:rPr lang="en-US" dirty="0"/>
              <a:t>the automatic centralized control </a:t>
            </a:r>
            <a:r>
              <a:rPr lang="en-US" dirty="0" smtClean="0"/>
              <a:t>of </a:t>
            </a:r>
            <a:r>
              <a:rPr lang="en-US" dirty="0"/>
              <a:t>building's </a:t>
            </a:r>
            <a:r>
              <a:rPr lang="en-US" dirty="0" smtClean="0"/>
              <a:t>conditions </a:t>
            </a:r>
            <a:r>
              <a:rPr lang="en-US" dirty="0"/>
              <a:t>through a building automation system (BAS). </a:t>
            </a:r>
            <a:endParaRPr lang="en-US" dirty="0" smtClean="0"/>
          </a:p>
          <a:p>
            <a:pPr lvl="1"/>
            <a:r>
              <a:rPr lang="en-US" dirty="0" smtClean="0"/>
              <a:t>heating</a:t>
            </a:r>
            <a:r>
              <a:rPr lang="en-US" dirty="0"/>
              <a:t>, ventilation and air </a:t>
            </a:r>
            <a:r>
              <a:rPr lang="en-US" dirty="0" smtClean="0"/>
              <a:t>conditioning</a:t>
            </a:r>
            <a:r>
              <a:rPr lang="en-US" dirty="0"/>
              <a:t>.</a:t>
            </a:r>
            <a:endParaRPr lang="en-US" dirty="0" smtClean="0"/>
          </a:p>
          <a:p>
            <a:pPr lvl="1"/>
            <a:r>
              <a:rPr lang="en-US" dirty="0" smtClean="0"/>
              <a:t>lighting etc.</a:t>
            </a:r>
          </a:p>
          <a:p>
            <a:r>
              <a:rPr lang="en-US" dirty="0" smtClean="0"/>
              <a:t>The </a:t>
            </a:r>
            <a:r>
              <a:rPr lang="en-US" dirty="0"/>
              <a:t>objectives of building automation are improved occupant comfort, efficient operation of building systems, and reduction in energy </a:t>
            </a:r>
            <a:r>
              <a:rPr lang="en-US" dirty="0" smtClean="0"/>
              <a:t>consumption.</a:t>
            </a:r>
            <a:endParaRPr lang="en-US" dirty="0"/>
          </a:p>
        </p:txBody>
      </p:sp>
    </p:spTree>
    <p:extLst>
      <p:ext uri="{BB962C8B-B14F-4D97-AF65-F5344CB8AC3E}">
        <p14:creationId xmlns:p14="http://schemas.microsoft.com/office/powerpoint/2010/main" val="1340244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1684"/>
            <a:ext cx="9905998" cy="1478570"/>
          </a:xfrm>
        </p:spPr>
        <p:txBody>
          <a:bodyPr>
            <a:normAutofit/>
          </a:bodyPr>
          <a:lstStyle/>
          <a:p>
            <a:r>
              <a:rPr lang="en-IN" sz="4400" dirty="0"/>
              <a:t>Commercial Automation</a:t>
            </a:r>
            <a:endParaRPr lang="en-US" sz="4400" dirty="0"/>
          </a:p>
        </p:txBody>
      </p:sp>
      <p:pic>
        <p:nvPicPr>
          <p:cNvPr id="6146" name="Picture 2" descr="http://www.regelgroup.com/main/wp-content/uploads/2016/07/BuildAutomationSyste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1341715"/>
            <a:ext cx="10003665" cy="52777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29809" y="6619461"/>
            <a:ext cx="6387548" cy="307777"/>
          </a:xfrm>
          <a:prstGeom prst="rect">
            <a:avLst/>
          </a:prstGeom>
        </p:spPr>
        <p:txBody>
          <a:bodyPr wrap="square">
            <a:spAutoFit/>
          </a:bodyPr>
          <a:lstStyle/>
          <a:p>
            <a:r>
              <a:rPr lang="en-US" sz="1400" dirty="0" smtClean="0"/>
              <a:t>Image Courtesy: http</a:t>
            </a:r>
            <a:r>
              <a:rPr lang="en-US" sz="1400" dirty="0"/>
              <a:t>://www.regelgroup.com/main/building-automation-systems-bas/</a:t>
            </a:r>
          </a:p>
        </p:txBody>
      </p:sp>
    </p:spTree>
    <p:extLst>
      <p:ext uri="{BB962C8B-B14F-4D97-AF65-F5344CB8AC3E}">
        <p14:creationId xmlns:p14="http://schemas.microsoft.com/office/powerpoint/2010/main" val="205520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t>Home automation</a:t>
            </a:r>
            <a:endParaRPr lang="en-US" sz="4400" dirty="0"/>
          </a:p>
        </p:txBody>
      </p:sp>
      <p:sp>
        <p:nvSpPr>
          <p:cNvPr id="3" name="Content Placeholder 2"/>
          <p:cNvSpPr>
            <a:spLocks noGrp="1"/>
          </p:cNvSpPr>
          <p:nvPr>
            <p:ph idx="1"/>
          </p:nvPr>
        </p:nvSpPr>
        <p:spPr/>
        <p:txBody>
          <a:bodyPr>
            <a:normAutofit lnSpcReduction="10000"/>
          </a:bodyPr>
          <a:lstStyle/>
          <a:p>
            <a:r>
              <a:rPr lang="en-US" b="1" dirty="0"/>
              <a:t>Home automation</a:t>
            </a:r>
            <a:r>
              <a:rPr lang="en-US" dirty="0"/>
              <a:t> or </a:t>
            </a:r>
            <a:r>
              <a:rPr lang="en-US" b="1" dirty="0"/>
              <a:t>smart </a:t>
            </a:r>
            <a:r>
              <a:rPr lang="en-US" b="1" dirty="0" smtClean="0"/>
              <a:t>home</a:t>
            </a:r>
            <a:r>
              <a:rPr lang="en-US" dirty="0" smtClean="0"/>
              <a:t> </a:t>
            </a:r>
            <a:r>
              <a:rPr lang="en-US" dirty="0"/>
              <a:t>is the residential extension of building </a:t>
            </a:r>
            <a:r>
              <a:rPr lang="en-US" dirty="0" smtClean="0"/>
              <a:t>automation</a:t>
            </a:r>
          </a:p>
          <a:p>
            <a:r>
              <a:rPr lang="en-US" dirty="0"/>
              <a:t> </a:t>
            </a:r>
            <a:r>
              <a:rPr lang="en-US" dirty="0" smtClean="0"/>
              <a:t>It </a:t>
            </a:r>
            <a:r>
              <a:rPr lang="en-US" dirty="0"/>
              <a:t>involves the control and automation of </a:t>
            </a:r>
            <a:r>
              <a:rPr lang="en-US" dirty="0" smtClean="0"/>
              <a:t>HVAC, </a:t>
            </a:r>
            <a:r>
              <a:rPr lang="en-US" dirty="0"/>
              <a:t>and security, as well as home appliances and use Wi-Fi for remote monitoring.</a:t>
            </a:r>
            <a:endParaRPr lang="en-US" dirty="0" smtClean="0"/>
          </a:p>
          <a:p>
            <a:pPr lvl="1"/>
            <a:r>
              <a:rPr lang="en-US" dirty="0" smtClean="0"/>
              <a:t>Washer/Dryers</a:t>
            </a:r>
            <a:r>
              <a:rPr lang="en-US" dirty="0"/>
              <a:t>, </a:t>
            </a:r>
            <a:endParaRPr lang="en-US" dirty="0" smtClean="0"/>
          </a:p>
          <a:p>
            <a:pPr lvl="1"/>
            <a:r>
              <a:rPr lang="en-US" dirty="0" smtClean="0"/>
              <a:t>Ovens.</a:t>
            </a:r>
          </a:p>
          <a:p>
            <a:pPr lvl="1"/>
            <a:r>
              <a:rPr lang="en-US" dirty="0" smtClean="0"/>
              <a:t>Refrigerators/Freezers.</a:t>
            </a:r>
          </a:p>
          <a:p>
            <a:pPr lvl="1"/>
            <a:r>
              <a:rPr lang="en-IN" dirty="0" smtClean="0"/>
              <a:t>Television etc.</a:t>
            </a:r>
            <a:endParaRPr lang="en-US" dirty="0"/>
          </a:p>
        </p:txBody>
      </p:sp>
    </p:spTree>
    <p:extLst>
      <p:ext uri="{BB962C8B-B14F-4D97-AF65-F5344CB8AC3E}">
        <p14:creationId xmlns:p14="http://schemas.microsoft.com/office/powerpoint/2010/main" val="183409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1" y="340222"/>
            <a:ext cx="9905998" cy="1478570"/>
          </a:xfrm>
        </p:spPr>
        <p:txBody>
          <a:bodyPr>
            <a:normAutofit/>
          </a:bodyPr>
          <a:lstStyle/>
          <a:p>
            <a:r>
              <a:rPr lang="en-IN" sz="4400" dirty="0" smtClean="0"/>
              <a:t>Home automation</a:t>
            </a:r>
            <a:endParaRPr lang="en-US" sz="4400" dirty="0"/>
          </a:p>
        </p:txBody>
      </p:sp>
      <p:pic>
        <p:nvPicPr>
          <p:cNvPr id="5122" name="Picture 2" descr="http://www.boltautomation.com/wp-content/uploads/2014/09/lrabol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162" y="1673019"/>
            <a:ext cx="9905998" cy="43964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98643" y="6550223"/>
            <a:ext cx="9064486" cy="307777"/>
          </a:xfrm>
          <a:prstGeom prst="rect">
            <a:avLst/>
          </a:prstGeom>
        </p:spPr>
        <p:txBody>
          <a:bodyPr wrap="square">
            <a:spAutoFit/>
          </a:bodyPr>
          <a:lstStyle/>
          <a:p>
            <a:r>
              <a:rPr lang="en-US" sz="1400" dirty="0" smtClean="0"/>
              <a:t>Image Courtesy: http</a:t>
            </a:r>
            <a:r>
              <a:rPr lang="en-US" sz="1400" dirty="0"/>
              <a:t>://blog.nxp.com/home-and-building-automation/home-automation-smart-lighting-gets-you-in-the-door</a:t>
            </a:r>
          </a:p>
        </p:txBody>
      </p:sp>
    </p:spTree>
    <p:extLst>
      <p:ext uri="{BB962C8B-B14F-4D97-AF65-F5344CB8AC3E}">
        <p14:creationId xmlns:p14="http://schemas.microsoft.com/office/powerpoint/2010/main" val="207772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smtClean="0"/>
              <a:t>Physical layer</a:t>
            </a:r>
            <a:endParaRPr lang="en-US" sz="4400" dirty="0"/>
          </a:p>
        </p:txBody>
      </p:sp>
      <p:sp>
        <p:nvSpPr>
          <p:cNvPr id="3" name="Content Placeholder 2"/>
          <p:cNvSpPr>
            <a:spLocks noGrp="1"/>
          </p:cNvSpPr>
          <p:nvPr>
            <p:ph idx="1"/>
          </p:nvPr>
        </p:nvSpPr>
        <p:spPr>
          <a:xfrm>
            <a:off x="1141412" y="2249486"/>
            <a:ext cx="9905999" cy="3727243"/>
          </a:xfrm>
        </p:spPr>
        <p:txBody>
          <a:bodyPr>
            <a:normAutofit/>
          </a:bodyPr>
          <a:lstStyle/>
          <a:p>
            <a:r>
              <a:rPr lang="en-US" dirty="0"/>
              <a:t>Physical layer is the </a:t>
            </a:r>
            <a:r>
              <a:rPr lang="en-US" dirty="0" smtClean="0"/>
              <a:t>lowest layer of OSI Model.</a:t>
            </a:r>
          </a:p>
          <a:p>
            <a:r>
              <a:rPr lang="en-US" dirty="0" smtClean="0"/>
              <a:t>It </a:t>
            </a:r>
            <a:r>
              <a:rPr lang="en-US" dirty="0"/>
              <a:t>is responsible for sending bits from one computer to another. </a:t>
            </a:r>
            <a:endParaRPr lang="en-US" dirty="0" smtClean="0"/>
          </a:p>
          <a:p>
            <a:r>
              <a:rPr lang="en-US" dirty="0" smtClean="0"/>
              <a:t>This </a:t>
            </a:r>
            <a:r>
              <a:rPr lang="en-US" dirty="0"/>
              <a:t>layer </a:t>
            </a:r>
            <a:r>
              <a:rPr lang="en-US" dirty="0" smtClean="0"/>
              <a:t>deals </a:t>
            </a:r>
            <a:r>
              <a:rPr lang="en-US" dirty="0"/>
              <a:t>with the physical connection to the network and with transmission and reception of signals</a:t>
            </a:r>
            <a:r>
              <a:rPr lang="en-US" dirty="0" smtClean="0"/>
              <a:t>.</a:t>
            </a:r>
          </a:p>
          <a:p>
            <a:pPr lvl="1"/>
            <a:r>
              <a:rPr lang="en-IN" dirty="0" smtClean="0"/>
              <a:t>Arduino.</a:t>
            </a:r>
          </a:p>
          <a:p>
            <a:pPr lvl="1"/>
            <a:r>
              <a:rPr lang="en-IN" dirty="0" smtClean="0"/>
              <a:t>Raspberry Pi.</a:t>
            </a:r>
          </a:p>
          <a:p>
            <a:pPr lvl="1"/>
            <a:r>
              <a:rPr lang="en-IN" dirty="0" smtClean="0"/>
              <a:t>Lora WAN</a:t>
            </a:r>
            <a:endParaRPr lang="en-US" dirty="0" smtClean="0"/>
          </a:p>
        </p:txBody>
      </p:sp>
    </p:spTree>
    <p:extLst>
      <p:ext uri="{BB962C8B-B14F-4D97-AF65-F5344CB8AC3E}">
        <p14:creationId xmlns:p14="http://schemas.microsoft.com/office/powerpoint/2010/main" val="237286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normAutofit/>
          </a:bodyPr>
          <a:lstStyle/>
          <a:p>
            <a:r>
              <a:rPr lang="en-IN" sz="4400" dirty="0"/>
              <a:t>Physical layer</a:t>
            </a:r>
            <a:endParaRPr lang="en-US" sz="4400" dirty="0"/>
          </a:p>
        </p:txBody>
      </p:sp>
      <p:pic>
        <p:nvPicPr>
          <p:cNvPr id="7170" name="Picture 2" descr="Image result for lorawan gatew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1478570"/>
            <a:ext cx="9905998" cy="49619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0662" y="6550223"/>
            <a:ext cx="10508974" cy="307777"/>
          </a:xfrm>
          <a:prstGeom prst="rect">
            <a:avLst/>
          </a:prstGeom>
        </p:spPr>
        <p:txBody>
          <a:bodyPr wrap="square">
            <a:spAutoFit/>
          </a:bodyPr>
          <a:lstStyle/>
          <a:p>
            <a:r>
              <a:rPr lang="en-US" sz="1400" dirty="0" smtClean="0"/>
              <a:t>Image Courtesy: https</a:t>
            </a:r>
            <a:r>
              <a:rPr lang="en-US" sz="1400" dirty="0"/>
              <a:t>://www.cooking-hacks.com/documentation/tutorials/lorawan-for-arduino-raspberry-pi-waspmote-868-900-915-433-mhz/</a:t>
            </a:r>
          </a:p>
        </p:txBody>
      </p:sp>
    </p:spTree>
    <p:extLst>
      <p:ext uri="{BB962C8B-B14F-4D97-AF65-F5344CB8AC3E}">
        <p14:creationId xmlns:p14="http://schemas.microsoft.com/office/powerpoint/2010/main" val="155777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19" y="203200"/>
            <a:ext cx="9905998" cy="1371600"/>
          </a:xfrm>
        </p:spPr>
        <p:txBody>
          <a:bodyPr>
            <a:normAutofit/>
          </a:bodyPr>
          <a:lstStyle/>
          <a:p>
            <a:r>
              <a:rPr lang="en-US" sz="4000" dirty="0" smtClean="0"/>
              <a:t>Arduino </a:t>
            </a:r>
            <a:r>
              <a:rPr lang="en-US" sz="4000" dirty="0"/>
              <a:t>or Raspberry Pi</a:t>
            </a:r>
            <a:r>
              <a:rPr lang="en-US" sz="4000" dirty="0" smtClean="0"/>
              <a:t>?</a:t>
            </a:r>
            <a:endParaRPr lang="en-US" sz="4000" dirty="0"/>
          </a:p>
        </p:txBody>
      </p:sp>
      <p:pic>
        <p:nvPicPr>
          <p:cNvPr id="1030" name="Picture 6" descr="tit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87064" y="495300"/>
            <a:ext cx="4179833" cy="58704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urtesy of Tech Un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6685" y="1574800"/>
            <a:ext cx="6539115" cy="35121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4486" y="6550223"/>
            <a:ext cx="8136835" cy="307777"/>
          </a:xfrm>
          <a:prstGeom prst="rect">
            <a:avLst/>
          </a:prstGeom>
        </p:spPr>
        <p:txBody>
          <a:bodyPr wrap="square">
            <a:spAutoFit/>
          </a:bodyPr>
          <a:lstStyle/>
          <a:p>
            <a:r>
              <a:rPr lang="en-US" sz="1400" dirty="0" smtClean="0"/>
              <a:t>Image Courtesy: http</a:t>
            </a:r>
            <a:r>
              <a:rPr lang="en-US" sz="1400" dirty="0"/>
              <a:t>://makezine.com/2015/12/04/admittedly-simplistic-guide-raspberry-pi-vs-arduino/</a:t>
            </a:r>
          </a:p>
        </p:txBody>
      </p:sp>
    </p:spTree>
    <p:extLst>
      <p:ext uri="{BB962C8B-B14F-4D97-AF65-F5344CB8AC3E}">
        <p14:creationId xmlns:p14="http://schemas.microsoft.com/office/powerpoint/2010/main" val="2452445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Microcontroller vs. </a:t>
            </a:r>
            <a:r>
              <a:rPr lang="en-US" sz="4000" dirty="0" smtClean="0"/>
              <a:t>microprocessor</a:t>
            </a:r>
            <a:endParaRPr lang="en-US" sz="4000" dirty="0"/>
          </a:p>
        </p:txBody>
      </p:sp>
      <p:sp>
        <p:nvSpPr>
          <p:cNvPr id="3" name="Content Placeholder 2"/>
          <p:cNvSpPr>
            <a:spLocks noGrp="1"/>
          </p:cNvSpPr>
          <p:nvPr>
            <p:ph idx="1"/>
          </p:nvPr>
        </p:nvSpPr>
        <p:spPr>
          <a:xfrm>
            <a:off x="1141412" y="2097088"/>
            <a:ext cx="9905999" cy="3793504"/>
          </a:xfrm>
        </p:spPr>
        <p:txBody>
          <a:bodyPr>
            <a:normAutofit/>
          </a:bodyPr>
          <a:lstStyle/>
          <a:p>
            <a:r>
              <a:rPr lang="en-US" dirty="0"/>
              <a:t>The Arduino employs an 8-bit </a:t>
            </a:r>
            <a:r>
              <a:rPr lang="en-US" dirty="0" smtClean="0"/>
              <a:t>AT mega </a:t>
            </a:r>
            <a:r>
              <a:rPr lang="en-US" dirty="0"/>
              <a:t>series </a:t>
            </a:r>
            <a:r>
              <a:rPr lang="en-US" dirty="0" smtClean="0"/>
              <a:t>microcontroller.</a:t>
            </a:r>
          </a:p>
          <a:p>
            <a:r>
              <a:rPr lang="en-US" dirty="0" smtClean="0"/>
              <a:t>The </a:t>
            </a:r>
            <a:r>
              <a:rPr lang="en-US" dirty="0"/>
              <a:t>Raspberry Pi is based around a 32-bit </a:t>
            </a:r>
            <a:r>
              <a:rPr lang="en-US" dirty="0" smtClean="0"/>
              <a:t>ARM</a:t>
            </a:r>
            <a:r>
              <a:rPr lang="en-US" dirty="0"/>
              <a:t> </a:t>
            </a:r>
            <a:r>
              <a:rPr lang="en-US" dirty="0" smtClean="0"/>
              <a:t>processor. </a:t>
            </a:r>
          </a:p>
          <a:p>
            <a:r>
              <a:rPr lang="en-US" dirty="0"/>
              <a:t>T</a:t>
            </a:r>
            <a:r>
              <a:rPr lang="en-US" dirty="0" smtClean="0"/>
              <a:t>he </a:t>
            </a:r>
            <a:r>
              <a:rPr lang="en-US" dirty="0"/>
              <a:t>Arduino is typically clocked at between 8-16MHz and with 2-8kB of </a:t>
            </a:r>
            <a:r>
              <a:rPr lang="en-US" dirty="0" smtClean="0"/>
              <a:t>RAM. </a:t>
            </a:r>
          </a:p>
          <a:p>
            <a:r>
              <a:rPr lang="en-US" dirty="0"/>
              <a:t>T</a:t>
            </a:r>
            <a:r>
              <a:rPr lang="en-US" dirty="0" smtClean="0"/>
              <a:t>he RPi </a:t>
            </a:r>
            <a:r>
              <a:rPr lang="en-US" dirty="0"/>
              <a:t>can be clocked at up to 1GHz and may have up to 512MB of RAM. </a:t>
            </a:r>
            <a:endParaRPr lang="en-US" dirty="0" smtClean="0"/>
          </a:p>
          <a:p>
            <a:r>
              <a:rPr lang="en-US" dirty="0" smtClean="0"/>
              <a:t>On </a:t>
            </a:r>
            <a:r>
              <a:rPr lang="en-US" dirty="0"/>
              <a:t>top of which the Pi has a GPU and video outputs, Ethernet as standard and USB host </a:t>
            </a:r>
            <a:r>
              <a:rPr lang="en-US" dirty="0" smtClean="0"/>
              <a:t>ports.</a:t>
            </a:r>
            <a:endParaRPr lang="en-US" dirty="0"/>
          </a:p>
        </p:txBody>
      </p:sp>
    </p:spTree>
    <p:extLst>
      <p:ext uri="{BB962C8B-B14F-4D97-AF65-F5344CB8AC3E}">
        <p14:creationId xmlns:p14="http://schemas.microsoft.com/office/powerpoint/2010/main" val="357779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2" y="542318"/>
            <a:ext cx="9905998" cy="1261082"/>
          </a:xfrm>
        </p:spPr>
        <p:txBody>
          <a:bodyPr>
            <a:normAutofit/>
          </a:bodyPr>
          <a:lstStyle/>
          <a:p>
            <a:r>
              <a:rPr lang="en-US" sz="4400" dirty="0"/>
              <a:t>Arduino or Raspberry Pi?</a:t>
            </a:r>
          </a:p>
        </p:txBody>
      </p:sp>
      <p:sp>
        <p:nvSpPr>
          <p:cNvPr id="5" name="Content Placeholder 4"/>
          <p:cNvSpPr>
            <a:spLocks noGrp="1"/>
          </p:cNvSpPr>
          <p:nvPr>
            <p:ph idx="1"/>
          </p:nvPr>
        </p:nvSpPr>
        <p:spPr>
          <a:xfrm>
            <a:off x="1141412" y="1803400"/>
            <a:ext cx="9905999" cy="4394200"/>
          </a:xfrm>
        </p:spPr>
        <p:txBody>
          <a:bodyPr>
            <a:noAutofit/>
          </a:bodyPr>
          <a:lstStyle/>
          <a:p>
            <a:pPr algn="just"/>
            <a:r>
              <a:rPr lang="en-US" dirty="0"/>
              <a:t>The Pi has a clear advantage for complex networked and high performance embedded </a:t>
            </a:r>
            <a:r>
              <a:rPr lang="en-US" dirty="0" smtClean="0"/>
              <a:t>applications and </a:t>
            </a:r>
            <a:r>
              <a:rPr lang="en-US" dirty="0"/>
              <a:t>those which involve driving a video display or USB peripherals. </a:t>
            </a:r>
            <a:endParaRPr lang="en-US" dirty="0" smtClean="0"/>
          </a:p>
          <a:p>
            <a:pPr algn="just"/>
            <a:r>
              <a:rPr lang="en-US" dirty="0" smtClean="0"/>
              <a:t>Arduino will </a:t>
            </a:r>
            <a:r>
              <a:rPr lang="en-US" dirty="0"/>
              <a:t>only consume </a:t>
            </a:r>
            <a:r>
              <a:rPr lang="en-US" dirty="0" smtClean="0"/>
              <a:t>micro-watts </a:t>
            </a:r>
            <a:r>
              <a:rPr lang="en-US" dirty="0"/>
              <a:t>when in sleep mode compared to the watts drawn by an idle Raspberry Pi running </a:t>
            </a:r>
            <a:r>
              <a:rPr lang="en-US" dirty="0" smtClean="0"/>
              <a:t>Linux.</a:t>
            </a:r>
            <a:endParaRPr lang="en-US" dirty="0"/>
          </a:p>
        </p:txBody>
      </p:sp>
    </p:spTree>
    <p:extLst>
      <p:ext uri="{BB962C8B-B14F-4D97-AF65-F5344CB8AC3E}">
        <p14:creationId xmlns:p14="http://schemas.microsoft.com/office/powerpoint/2010/main" val="426721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4518"/>
            <a:ext cx="9905998" cy="1478570"/>
          </a:xfrm>
        </p:spPr>
        <p:txBody>
          <a:bodyPr>
            <a:normAutofit/>
          </a:bodyPr>
          <a:lstStyle/>
          <a:p>
            <a:r>
              <a:rPr lang="en-IN" sz="4400" dirty="0" smtClean="0"/>
              <a:t>Objective</a:t>
            </a:r>
            <a:endParaRPr lang="en-US" sz="4400" dirty="0"/>
          </a:p>
        </p:txBody>
      </p:sp>
      <p:sp>
        <p:nvSpPr>
          <p:cNvPr id="3" name="Content Placeholder 2"/>
          <p:cNvSpPr>
            <a:spLocks noGrp="1"/>
          </p:cNvSpPr>
          <p:nvPr>
            <p:ph idx="1"/>
          </p:nvPr>
        </p:nvSpPr>
        <p:spPr>
          <a:xfrm>
            <a:off x="1141413" y="1755776"/>
            <a:ext cx="9905999" cy="3883024"/>
          </a:xfrm>
        </p:spPr>
        <p:txBody>
          <a:bodyPr>
            <a:normAutofit/>
          </a:bodyPr>
          <a:lstStyle/>
          <a:p>
            <a:r>
              <a:rPr lang="en-US" dirty="0" smtClean="0"/>
              <a:t>Performance </a:t>
            </a:r>
            <a:r>
              <a:rPr lang="en-US" dirty="0"/>
              <a:t>Analysis </a:t>
            </a:r>
            <a:r>
              <a:rPr lang="en-US" dirty="0" smtClean="0"/>
              <a:t>of various </a:t>
            </a:r>
            <a:r>
              <a:rPr lang="en-US" dirty="0"/>
              <a:t>devices in physical </a:t>
            </a:r>
            <a:r>
              <a:rPr lang="en-US" dirty="0" smtClean="0"/>
              <a:t>layer by building a testbed of Home Automation system. </a:t>
            </a:r>
          </a:p>
          <a:p>
            <a:r>
              <a:rPr lang="en-IN" dirty="0" smtClean="0"/>
              <a:t>Study of different performance parameters of an automation system.</a:t>
            </a:r>
            <a:endParaRPr lang="en-US" dirty="0" smtClean="0"/>
          </a:p>
          <a:p>
            <a:r>
              <a:rPr lang="en-US" dirty="0" smtClean="0"/>
              <a:t>Performance </a:t>
            </a:r>
            <a:r>
              <a:rPr lang="en-US" dirty="0"/>
              <a:t>Analysis of different protocols (MQTT, HTTP and CoAP</a:t>
            </a:r>
            <a:r>
              <a:rPr lang="en-US" dirty="0" smtClean="0"/>
              <a:t>). </a:t>
            </a:r>
            <a:endParaRPr lang="en-US" dirty="0"/>
          </a:p>
        </p:txBody>
      </p:sp>
    </p:spTree>
    <p:extLst>
      <p:ext uri="{BB962C8B-B14F-4D97-AF65-F5344CB8AC3E}">
        <p14:creationId xmlns:p14="http://schemas.microsoft.com/office/powerpoint/2010/main" val="42665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smtClean="0"/>
              <a:t>Preview</a:t>
            </a:r>
            <a:endParaRPr lang="en-US" sz="4400" dirty="0"/>
          </a:p>
        </p:txBody>
      </p:sp>
      <p:sp>
        <p:nvSpPr>
          <p:cNvPr id="3" name="Content Placeholder 2"/>
          <p:cNvSpPr>
            <a:spLocks noGrp="1"/>
          </p:cNvSpPr>
          <p:nvPr>
            <p:ph idx="1"/>
          </p:nvPr>
        </p:nvSpPr>
        <p:spPr/>
        <p:txBody>
          <a:bodyPr/>
          <a:lstStyle/>
          <a:p>
            <a:r>
              <a:rPr lang="en-IN" dirty="0"/>
              <a:t>Rationale of </a:t>
            </a:r>
            <a:r>
              <a:rPr lang="en-IN" dirty="0" smtClean="0"/>
              <a:t>work.</a:t>
            </a:r>
          </a:p>
          <a:p>
            <a:r>
              <a:rPr lang="en-IN" dirty="0" smtClean="0"/>
              <a:t>Objective.</a:t>
            </a:r>
          </a:p>
          <a:p>
            <a:r>
              <a:rPr lang="en-IN" dirty="0" smtClean="0"/>
              <a:t>Methodology.</a:t>
            </a:r>
          </a:p>
          <a:p>
            <a:r>
              <a:rPr lang="en-IN" dirty="0" smtClean="0"/>
              <a:t>Literature Review.</a:t>
            </a:r>
          </a:p>
          <a:p>
            <a:endParaRPr lang="en-US" dirty="0"/>
          </a:p>
        </p:txBody>
      </p:sp>
    </p:spTree>
    <p:extLst>
      <p:ext uri="{BB962C8B-B14F-4D97-AF65-F5344CB8AC3E}">
        <p14:creationId xmlns:p14="http://schemas.microsoft.com/office/powerpoint/2010/main" val="2456513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smtClean="0"/>
              <a:t>Methodology</a:t>
            </a:r>
            <a:endParaRPr lang="en-US" sz="4400" dirty="0"/>
          </a:p>
        </p:txBody>
      </p:sp>
      <p:sp>
        <p:nvSpPr>
          <p:cNvPr id="3" name="Content Placeholder 2"/>
          <p:cNvSpPr>
            <a:spLocks noGrp="1"/>
          </p:cNvSpPr>
          <p:nvPr>
            <p:ph idx="1"/>
          </p:nvPr>
        </p:nvSpPr>
        <p:spPr>
          <a:xfrm>
            <a:off x="1141412" y="2097088"/>
            <a:ext cx="9905999" cy="4502495"/>
          </a:xfrm>
        </p:spPr>
        <p:txBody>
          <a:bodyPr>
            <a:noAutofit/>
          </a:bodyPr>
          <a:lstStyle/>
          <a:p>
            <a:r>
              <a:rPr lang="en-IN" dirty="0" smtClean="0"/>
              <a:t>To design a testbed of Home Automation for performance analysis of physical layer.</a:t>
            </a:r>
          </a:p>
          <a:p>
            <a:pPr lvl="1"/>
            <a:r>
              <a:rPr lang="en-IN" dirty="0" smtClean="0"/>
              <a:t>Arduino.</a:t>
            </a:r>
          </a:p>
          <a:p>
            <a:pPr lvl="1"/>
            <a:r>
              <a:rPr lang="en-IN" dirty="0" smtClean="0"/>
              <a:t>Raspberry Pi.</a:t>
            </a:r>
          </a:p>
          <a:p>
            <a:r>
              <a:rPr lang="en-IN" dirty="0" smtClean="0"/>
              <a:t>To study the different performance parameters related to automation system.</a:t>
            </a:r>
          </a:p>
          <a:p>
            <a:r>
              <a:rPr lang="en-IN" dirty="0" smtClean="0"/>
              <a:t>To analyse the performance of protocols in network layer.</a:t>
            </a:r>
          </a:p>
          <a:p>
            <a:r>
              <a:rPr lang="en-IN" dirty="0" smtClean="0"/>
              <a:t>To enhance the performance by adapting efficient protocols.</a:t>
            </a:r>
          </a:p>
          <a:p>
            <a:r>
              <a:rPr lang="en-IN" dirty="0" smtClean="0"/>
              <a:t>To design a testbed of Home Automation using Lora WAN for best performance.</a:t>
            </a:r>
            <a:endParaRPr lang="en-IN" dirty="0"/>
          </a:p>
        </p:txBody>
      </p:sp>
    </p:spTree>
    <p:extLst>
      <p:ext uri="{BB962C8B-B14F-4D97-AF65-F5344CB8AC3E}">
        <p14:creationId xmlns:p14="http://schemas.microsoft.com/office/powerpoint/2010/main" val="30946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smtClean="0"/>
              <a:t>Home Automation System</a:t>
            </a:r>
            <a:endParaRPr lang="en-US" sz="4400"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41413" y="2316745"/>
            <a:ext cx="4878387" cy="3407197"/>
          </a:xfrm>
          <a:prstGeom prst="rect">
            <a:avLst/>
          </a:prstGeom>
          <a:noFill/>
          <a:ln>
            <a:noFill/>
          </a:ln>
        </p:spPr>
      </p:pic>
      <p:pic>
        <p:nvPicPr>
          <p:cNvPr id="5" name="Content Placeholder 3"/>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8921" y="2249488"/>
            <a:ext cx="4481771" cy="3541712"/>
          </a:xfrm>
          <a:prstGeom prst="rect">
            <a:avLst/>
          </a:prstGeom>
          <a:noFill/>
          <a:ln>
            <a:noFill/>
          </a:ln>
        </p:spPr>
      </p:pic>
      <p:sp>
        <p:nvSpPr>
          <p:cNvPr id="3" name="Rectangle 2"/>
          <p:cNvSpPr/>
          <p:nvPr/>
        </p:nvSpPr>
        <p:spPr>
          <a:xfrm>
            <a:off x="3752091" y="6334780"/>
            <a:ext cx="8100948" cy="523220"/>
          </a:xfrm>
          <a:prstGeom prst="rect">
            <a:avLst/>
          </a:prstGeom>
        </p:spPr>
        <p:txBody>
          <a:bodyPr wrap="square">
            <a:spAutoFit/>
          </a:bodyPr>
          <a:lstStyle/>
          <a:p>
            <a:r>
              <a:rPr lang="en-US" sz="1400" dirty="0" smtClean="0"/>
              <a:t>Image Courtesy: http</a:t>
            </a:r>
            <a:r>
              <a:rPr lang="en-US" sz="1400" dirty="0"/>
              <a:t>://randomnerdtutorials.com/nrf24l01-2-4ghz-rf-transceiver-module-with-arduino</a:t>
            </a:r>
            <a:r>
              <a:rPr lang="en-US" sz="1400" dirty="0" smtClean="0"/>
              <a:t>/</a:t>
            </a:r>
          </a:p>
          <a:p>
            <a:r>
              <a:rPr lang="en-US" sz="1400" dirty="0" smtClean="0"/>
              <a:t>                        http</a:t>
            </a:r>
            <a:r>
              <a:rPr lang="en-US" sz="1400" dirty="0"/>
              <a:t>://hack.lenotta.com/arduino-raspberry-pi-switching-light-with-nrf24l01/</a:t>
            </a:r>
          </a:p>
        </p:txBody>
      </p:sp>
    </p:spTree>
    <p:extLst>
      <p:ext uri="{BB962C8B-B14F-4D97-AF65-F5344CB8AC3E}">
        <p14:creationId xmlns:p14="http://schemas.microsoft.com/office/powerpoint/2010/main" val="1439277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51817"/>
            <a:ext cx="9905998" cy="1478570"/>
          </a:xfrm>
        </p:spPr>
        <p:txBody>
          <a:bodyPr>
            <a:normAutofit/>
          </a:bodyPr>
          <a:lstStyle/>
          <a:p>
            <a:r>
              <a:rPr lang="en-IN" sz="4400" dirty="0" smtClean="0"/>
              <a:t>Software</a:t>
            </a:r>
            <a:endParaRPr lang="en-US" sz="4400" dirty="0"/>
          </a:p>
        </p:txBody>
      </p:sp>
      <p:sp>
        <p:nvSpPr>
          <p:cNvPr id="3" name="Content Placeholder 2"/>
          <p:cNvSpPr>
            <a:spLocks noGrp="1"/>
          </p:cNvSpPr>
          <p:nvPr>
            <p:ph idx="1"/>
          </p:nvPr>
        </p:nvSpPr>
        <p:spPr>
          <a:xfrm>
            <a:off x="1141412" y="1830386"/>
            <a:ext cx="10098088" cy="4646613"/>
          </a:xfrm>
        </p:spPr>
        <p:txBody>
          <a:bodyPr>
            <a:noAutofit/>
          </a:bodyPr>
          <a:lstStyle/>
          <a:p>
            <a:r>
              <a:rPr lang="el-GR" dirty="0"/>
              <a:t>Our plan to communicate </a:t>
            </a:r>
            <a:r>
              <a:rPr lang="el-GR" dirty="0" smtClean="0"/>
              <a:t>between</a:t>
            </a:r>
            <a:r>
              <a:rPr lang="en-IN" dirty="0" smtClean="0"/>
              <a:t> </a:t>
            </a:r>
            <a:r>
              <a:rPr lang="el-GR" dirty="0" smtClean="0"/>
              <a:t> </a:t>
            </a:r>
            <a:r>
              <a:rPr lang="en-IN" dirty="0" smtClean="0"/>
              <a:t>these two </a:t>
            </a:r>
            <a:r>
              <a:rPr lang="el-GR" dirty="0" smtClean="0"/>
              <a:t>is </a:t>
            </a:r>
            <a:r>
              <a:rPr lang="el-GR" dirty="0"/>
              <a:t>to use a </a:t>
            </a:r>
            <a:r>
              <a:rPr lang="el-GR" dirty="0" smtClean="0"/>
              <a:t>application </a:t>
            </a:r>
            <a:r>
              <a:rPr lang="el-GR" dirty="0"/>
              <a:t>to run a binary ‘sudo ./remote  -m 81‘ and ‘</a:t>
            </a:r>
            <a:r>
              <a:rPr lang="el-GR" dirty="0" smtClean="0"/>
              <a:t>sudo </a:t>
            </a:r>
            <a:r>
              <a:rPr lang="el-GR" dirty="0"/>
              <a:t>./remote -m 80‘  sending a message to the Arduino with the text 81 and 80 . </a:t>
            </a:r>
            <a:endParaRPr lang="en-IN" dirty="0" smtClean="0"/>
          </a:p>
          <a:p>
            <a:r>
              <a:rPr lang="el-GR" dirty="0" smtClean="0"/>
              <a:t>The </a:t>
            </a:r>
            <a:r>
              <a:rPr lang="el-GR" dirty="0"/>
              <a:t>message is composed by pin identifier (8) and action to perform (0|1|2). </a:t>
            </a:r>
            <a:endParaRPr lang="en-IN" dirty="0" smtClean="0"/>
          </a:p>
          <a:p>
            <a:r>
              <a:rPr lang="el-GR" dirty="0" smtClean="0"/>
              <a:t>After </a:t>
            </a:r>
            <a:r>
              <a:rPr lang="el-GR" dirty="0"/>
              <a:t>the action has </a:t>
            </a:r>
            <a:r>
              <a:rPr lang="el-GR" dirty="0" smtClean="0"/>
              <a:t>been </a:t>
            </a:r>
            <a:r>
              <a:rPr lang="el-GR" dirty="0"/>
              <a:t>read, all the other numbers identify the pin which the action refers to</a:t>
            </a:r>
            <a:r>
              <a:rPr lang="el-GR" dirty="0" smtClean="0"/>
              <a:t>.</a:t>
            </a:r>
            <a:endParaRPr lang="en-US" dirty="0"/>
          </a:p>
        </p:txBody>
      </p:sp>
    </p:spTree>
    <p:extLst>
      <p:ext uri="{BB962C8B-B14F-4D97-AF65-F5344CB8AC3E}">
        <p14:creationId xmlns:p14="http://schemas.microsoft.com/office/powerpoint/2010/main" val="3779434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14398"/>
            <a:ext cx="9905998" cy="1478570"/>
          </a:xfrm>
        </p:spPr>
        <p:txBody>
          <a:bodyPr>
            <a:normAutofit/>
          </a:bodyPr>
          <a:lstStyle/>
          <a:p>
            <a:r>
              <a:rPr lang="en-IN" sz="4400" dirty="0" smtClean="0"/>
              <a:t>Flow model</a:t>
            </a:r>
            <a:endParaRPr lang="en-US" sz="4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1235" y="1892968"/>
            <a:ext cx="8395705" cy="4229536"/>
          </a:xfrm>
          <a:prstGeom prst="rect">
            <a:avLst/>
          </a:prstGeom>
          <a:noFill/>
          <a:ln>
            <a:noFill/>
          </a:ln>
        </p:spPr>
      </p:pic>
      <p:sp>
        <p:nvSpPr>
          <p:cNvPr id="3" name="Rectangle 2"/>
          <p:cNvSpPr/>
          <p:nvPr/>
        </p:nvSpPr>
        <p:spPr>
          <a:xfrm>
            <a:off x="2981739" y="6550223"/>
            <a:ext cx="8163339" cy="307777"/>
          </a:xfrm>
          <a:prstGeom prst="rect">
            <a:avLst/>
          </a:prstGeom>
        </p:spPr>
        <p:txBody>
          <a:bodyPr wrap="square">
            <a:spAutoFit/>
          </a:bodyPr>
          <a:lstStyle/>
          <a:p>
            <a:r>
              <a:rPr lang="en-US" sz="1400" dirty="0" smtClean="0"/>
              <a:t>Image Courtesy: http</a:t>
            </a:r>
            <a:r>
              <a:rPr lang="en-US" sz="1400" dirty="0"/>
              <a:t>://blog.carr3r.com/post/raspberry-pi-b-and-arduino-talking-through-nrf24l01-modules/</a:t>
            </a:r>
          </a:p>
        </p:txBody>
      </p:sp>
    </p:spTree>
    <p:extLst>
      <p:ext uri="{BB962C8B-B14F-4D97-AF65-F5344CB8AC3E}">
        <p14:creationId xmlns:p14="http://schemas.microsoft.com/office/powerpoint/2010/main" val="107764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75618"/>
            <a:ext cx="9905998" cy="1478570"/>
          </a:xfrm>
        </p:spPr>
        <p:txBody>
          <a:bodyPr>
            <a:normAutofit/>
          </a:bodyPr>
          <a:lstStyle/>
          <a:p>
            <a:r>
              <a:rPr lang="en-US" sz="4400" dirty="0"/>
              <a:t>Sketching</a:t>
            </a:r>
          </a:p>
        </p:txBody>
      </p:sp>
      <p:sp>
        <p:nvSpPr>
          <p:cNvPr id="3" name="Content Placeholder 2"/>
          <p:cNvSpPr>
            <a:spLocks noGrp="1"/>
          </p:cNvSpPr>
          <p:nvPr>
            <p:ph idx="1"/>
          </p:nvPr>
        </p:nvSpPr>
        <p:spPr>
          <a:xfrm>
            <a:off x="1141412" y="1550988"/>
            <a:ext cx="9905999" cy="5014912"/>
          </a:xfrm>
        </p:spPr>
        <p:txBody>
          <a:bodyPr>
            <a:noAutofit/>
          </a:bodyPr>
          <a:lstStyle/>
          <a:p>
            <a:r>
              <a:rPr lang="en-US" dirty="0" smtClean="0"/>
              <a:t>We </a:t>
            </a:r>
            <a:r>
              <a:rPr lang="en-US" dirty="0"/>
              <a:t>used the library package </a:t>
            </a:r>
            <a:r>
              <a:rPr lang="en-US" dirty="0" smtClean="0"/>
              <a:t>‘Optimized </a:t>
            </a:r>
            <a:r>
              <a:rPr lang="en-US" dirty="0"/>
              <a:t>RF24 NRF24L01 Radio Library for </a:t>
            </a:r>
            <a:r>
              <a:rPr lang="en-US" dirty="0" smtClean="0"/>
              <a:t>Arduino’ </a:t>
            </a:r>
            <a:r>
              <a:rPr lang="en-US" dirty="0"/>
              <a:t>- despite the name, this package also includes the libraries that we're going to use within the </a:t>
            </a:r>
            <a:r>
              <a:rPr lang="en-US" dirty="0" smtClean="0"/>
              <a:t>Raspberry. </a:t>
            </a:r>
          </a:p>
          <a:p>
            <a:r>
              <a:rPr lang="en-US" dirty="0" smtClean="0"/>
              <a:t>So</a:t>
            </a:r>
            <a:r>
              <a:rPr lang="en-US" dirty="0"/>
              <a:t>, download the library, import it into the Arduino (Sketch-&gt;Import library). </a:t>
            </a:r>
            <a:endParaRPr lang="en-US" dirty="0" smtClean="0"/>
          </a:p>
          <a:p>
            <a:r>
              <a:rPr lang="en-US" dirty="0" smtClean="0"/>
              <a:t>Prepare </a:t>
            </a:r>
            <a:r>
              <a:rPr lang="en-US" dirty="0"/>
              <a:t>the environment at the Raspberry:</a:t>
            </a:r>
          </a:p>
          <a:p>
            <a:pPr lvl="1"/>
            <a:r>
              <a:rPr lang="en-US" i="1" dirty="0"/>
              <a:t>$ git clone </a:t>
            </a:r>
            <a:r>
              <a:rPr lang="en-US" i="1" dirty="0">
                <a:hlinkClick r:id="rId2"/>
              </a:rPr>
              <a:t>https://github.com/TMRh20/RF24.git</a:t>
            </a:r>
            <a:endParaRPr lang="en-US" dirty="0"/>
          </a:p>
          <a:p>
            <a:pPr lvl="1"/>
            <a:r>
              <a:rPr lang="en-US" i="1" dirty="0"/>
              <a:t>$ cd RF24</a:t>
            </a:r>
            <a:endParaRPr lang="en-US" dirty="0"/>
          </a:p>
          <a:p>
            <a:pPr lvl="1"/>
            <a:r>
              <a:rPr lang="en-US" i="1" dirty="0"/>
              <a:t>$ sudo make install</a:t>
            </a:r>
            <a:endParaRPr lang="en-US" dirty="0"/>
          </a:p>
        </p:txBody>
      </p:sp>
    </p:spTree>
    <p:extLst>
      <p:ext uri="{BB962C8B-B14F-4D97-AF65-F5344CB8AC3E}">
        <p14:creationId xmlns:p14="http://schemas.microsoft.com/office/powerpoint/2010/main" val="12503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6843"/>
            <a:ext cx="9905998" cy="1478570"/>
          </a:xfrm>
        </p:spPr>
        <p:txBody>
          <a:bodyPr>
            <a:normAutofit/>
          </a:bodyPr>
          <a:lstStyle/>
          <a:p>
            <a:r>
              <a:rPr lang="en-IN" sz="4400" dirty="0" smtClean="0"/>
              <a:t>Performance Parameters (Qos)</a:t>
            </a:r>
            <a:endParaRPr lang="en-US" sz="4400" dirty="0"/>
          </a:p>
        </p:txBody>
      </p:sp>
      <p:sp>
        <p:nvSpPr>
          <p:cNvPr id="3" name="Content Placeholder 2"/>
          <p:cNvSpPr>
            <a:spLocks noGrp="1"/>
          </p:cNvSpPr>
          <p:nvPr>
            <p:ph idx="1"/>
          </p:nvPr>
        </p:nvSpPr>
        <p:spPr>
          <a:xfrm>
            <a:off x="1141412" y="1735413"/>
            <a:ext cx="9905999" cy="4864170"/>
          </a:xfrm>
        </p:spPr>
        <p:txBody>
          <a:bodyPr>
            <a:noAutofit/>
          </a:bodyPr>
          <a:lstStyle/>
          <a:p>
            <a:pPr algn="just"/>
            <a:r>
              <a:rPr lang="en-US" sz="2200" b="1" dirty="0" smtClean="0"/>
              <a:t>Network Delay </a:t>
            </a:r>
            <a:r>
              <a:rPr lang="en-US" sz="2200" dirty="0" smtClean="0"/>
              <a:t>is </a:t>
            </a:r>
            <a:r>
              <a:rPr lang="en-US" sz="2200" dirty="0"/>
              <a:t>an important design and performance characteristic of a </a:t>
            </a:r>
            <a:r>
              <a:rPr lang="en-US" sz="2200" dirty="0" smtClean="0"/>
              <a:t>computer network. </a:t>
            </a:r>
            <a:r>
              <a:rPr lang="en-US" sz="2200" dirty="0"/>
              <a:t>The delay of a network specifies how long it takes for a bit of data to travel </a:t>
            </a:r>
            <a:r>
              <a:rPr lang="en-US" sz="2200" dirty="0" smtClean="0"/>
              <a:t>across the </a:t>
            </a:r>
            <a:r>
              <a:rPr lang="en-US" sz="2200" dirty="0"/>
              <a:t>network from one node or endpoint to </a:t>
            </a:r>
            <a:r>
              <a:rPr lang="en-US" sz="2200" dirty="0" smtClean="0"/>
              <a:t>another.</a:t>
            </a:r>
          </a:p>
          <a:p>
            <a:pPr algn="just"/>
            <a:r>
              <a:rPr lang="en-US" sz="2200" b="1" dirty="0" smtClean="0"/>
              <a:t>Throughput</a:t>
            </a:r>
            <a:r>
              <a:rPr lang="en-US" sz="2200" dirty="0"/>
              <a:t> is the rate of successful message delivery over a communication channel</a:t>
            </a:r>
            <a:r>
              <a:rPr lang="en-US" sz="2200" dirty="0" smtClean="0"/>
              <a:t>.</a:t>
            </a:r>
          </a:p>
          <a:p>
            <a:pPr algn="just"/>
            <a:r>
              <a:rPr lang="en-US" sz="2200" b="1" dirty="0"/>
              <a:t>Reliability</a:t>
            </a:r>
            <a:r>
              <a:rPr lang="en-US" sz="2200" dirty="0"/>
              <a:t> </a:t>
            </a:r>
            <a:r>
              <a:rPr lang="en-US" sz="2200" dirty="0" smtClean="0"/>
              <a:t>is </a:t>
            </a:r>
            <a:r>
              <a:rPr lang="en-US" sz="2200" dirty="0"/>
              <a:t>the overall consistency of a measure. A measure is said to have a high reliability if it produces similar results under consistent </a:t>
            </a:r>
            <a:r>
              <a:rPr lang="en-US" sz="2200" dirty="0" smtClean="0"/>
              <a:t>conditions. </a:t>
            </a:r>
          </a:p>
          <a:p>
            <a:pPr lvl="1" algn="just"/>
            <a:r>
              <a:rPr lang="en-US" sz="1800" dirty="0" smtClean="0"/>
              <a:t>A </a:t>
            </a:r>
            <a:r>
              <a:rPr lang="en-US" sz="1800" b="1" dirty="0" smtClean="0"/>
              <a:t>reliable</a:t>
            </a:r>
            <a:r>
              <a:rPr lang="en-US" sz="1800" dirty="0"/>
              <a:t> protocol provides reliability properties with respect to the delivery of data to the intended recipient(s), as opposed to an unreliable protocol, which does not provide notifications to the sender as to the delivery of transmitted </a:t>
            </a:r>
            <a:r>
              <a:rPr lang="en-US" sz="1800" dirty="0" smtClean="0"/>
              <a:t>data</a:t>
            </a:r>
            <a:endParaRPr lang="en-US" sz="1800" b="1" dirty="0"/>
          </a:p>
          <a:p>
            <a:pPr algn="just"/>
            <a:r>
              <a:rPr lang="en-US" sz="2200" b="1" dirty="0"/>
              <a:t>Network </a:t>
            </a:r>
            <a:r>
              <a:rPr lang="en-US" sz="2200" b="1" dirty="0" smtClean="0"/>
              <a:t>latency is </a:t>
            </a:r>
            <a:r>
              <a:rPr lang="en-US" sz="2200" dirty="0" smtClean="0"/>
              <a:t>the </a:t>
            </a:r>
            <a:r>
              <a:rPr lang="en-US" sz="2200" dirty="0"/>
              <a:t>time from the source sending a packet to the destination receiving </a:t>
            </a:r>
            <a:r>
              <a:rPr lang="en-US" sz="2200" dirty="0" smtClean="0"/>
              <a:t>it.</a:t>
            </a:r>
          </a:p>
        </p:txBody>
      </p:sp>
    </p:spTree>
    <p:extLst>
      <p:ext uri="{BB962C8B-B14F-4D97-AF65-F5344CB8AC3E}">
        <p14:creationId xmlns:p14="http://schemas.microsoft.com/office/powerpoint/2010/main" val="3218055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mn-lt"/>
              </a:rPr>
              <a:t>LORAWAN</a:t>
            </a:r>
            <a:endParaRPr lang="en-US" dirty="0"/>
          </a:p>
        </p:txBody>
      </p:sp>
      <p:sp>
        <p:nvSpPr>
          <p:cNvPr id="3" name="Content Placeholder 2"/>
          <p:cNvSpPr>
            <a:spLocks noGrp="1"/>
          </p:cNvSpPr>
          <p:nvPr>
            <p:ph idx="1"/>
          </p:nvPr>
        </p:nvSpPr>
        <p:spPr>
          <a:xfrm>
            <a:off x="1141413" y="2097088"/>
            <a:ext cx="9905998" cy="3896140"/>
          </a:xfrm>
        </p:spPr>
        <p:txBody>
          <a:bodyPr>
            <a:noAutofit/>
          </a:bodyPr>
          <a:lstStyle/>
          <a:p>
            <a:r>
              <a:rPr lang="en-US" dirty="0" smtClean="0"/>
              <a:t>LoRaWAN is a Low Power Wide Area Network</a:t>
            </a:r>
          </a:p>
          <a:p>
            <a:r>
              <a:rPr lang="en-US" dirty="0"/>
              <a:t>S</a:t>
            </a:r>
            <a:r>
              <a:rPr lang="en-US" dirty="0" smtClean="0"/>
              <a:t>upport low-cost</a:t>
            </a:r>
          </a:p>
          <a:p>
            <a:r>
              <a:rPr lang="en-US" dirty="0" smtClean="0"/>
              <a:t>Mobile</a:t>
            </a:r>
          </a:p>
          <a:p>
            <a:r>
              <a:rPr lang="en-US" dirty="0" smtClean="0"/>
              <a:t>Secure bi-directional communication for Internet of Things (IoT), machine-to-machine (M2M), and Smart city</a:t>
            </a:r>
          </a:p>
          <a:p>
            <a:r>
              <a:rPr lang="en-US" dirty="0" smtClean="0"/>
              <a:t>Low power consumption </a:t>
            </a:r>
          </a:p>
          <a:p>
            <a:r>
              <a:rPr lang="en-US" dirty="0" smtClean="0"/>
              <a:t>Designed to support large networks with millions and millions of devices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826939"/>
            <a:ext cx="9905998" cy="1478570"/>
          </a:xfrm>
        </p:spPr>
        <p:txBody>
          <a:bodyPr>
            <a:normAutofit/>
          </a:bodyPr>
          <a:lstStyle/>
          <a:p>
            <a:r>
              <a:rPr lang="en-US" sz="4400" dirty="0" smtClean="0">
                <a:latin typeface="+mn-lt"/>
              </a:rPr>
              <a:t>How Does LoRaWAN Work?</a:t>
            </a:r>
            <a:endParaRPr lang="en-US" sz="4400" dirty="0">
              <a:latin typeface="+mn-lt"/>
            </a:endParaRPr>
          </a:p>
        </p:txBody>
      </p:sp>
      <p:sp>
        <p:nvSpPr>
          <p:cNvPr id="3" name="Content Placeholder 2"/>
          <p:cNvSpPr>
            <a:spLocks noGrp="1"/>
          </p:cNvSpPr>
          <p:nvPr>
            <p:ph idx="1"/>
          </p:nvPr>
        </p:nvSpPr>
        <p:spPr>
          <a:xfrm>
            <a:off x="1141411" y="2305509"/>
            <a:ext cx="9905999" cy="3541714"/>
          </a:xfrm>
        </p:spPr>
        <p:txBody>
          <a:bodyPr/>
          <a:lstStyle/>
          <a:p>
            <a:r>
              <a:rPr lang="en-US" dirty="0" smtClean="0"/>
              <a:t>It is  typically laid out in a star-of-stars topology.</a:t>
            </a:r>
          </a:p>
          <a:p>
            <a:r>
              <a:rPr lang="en-US" dirty="0" smtClean="0"/>
              <a:t>Gateways are a transparent bridge relaying messages between end-devices and a central network server in the backend.</a:t>
            </a:r>
          </a:p>
          <a:p>
            <a:r>
              <a:rPr lang="en-US" dirty="0" smtClean="0"/>
              <a:t>Gateways are connected to the network server via standard IP connections.</a:t>
            </a:r>
          </a:p>
          <a:p>
            <a:r>
              <a:rPr lang="en-US" dirty="0" smtClean="0"/>
              <a:t>End-devices use single-hop wireless communication to one or many gateways.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6727"/>
            <a:ext cx="9905998" cy="1478570"/>
          </a:xfrm>
        </p:spPr>
        <p:txBody>
          <a:bodyPr>
            <a:normAutofit/>
          </a:bodyPr>
          <a:lstStyle/>
          <a:p>
            <a:r>
              <a:rPr lang="en-US" sz="4400" dirty="0"/>
              <a:t>How Does </a:t>
            </a:r>
            <a:r>
              <a:rPr lang="en-US" sz="4400" dirty="0" smtClean="0"/>
              <a:t>LoraWAN </a:t>
            </a:r>
            <a:r>
              <a:rPr lang="en-US" sz="4400" dirty="0"/>
              <a:t>Work?</a:t>
            </a:r>
          </a:p>
        </p:txBody>
      </p:sp>
      <p:pic>
        <p:nvPicPr>
          <p:cNvPr id="4" name="Content Placeholder 3" descr="networkBW.png"/>
          <p:cNvPicPr>
            <a:picLocks noGrp="1" noChangeAspect="1"/>
          </p:cNvPicPr>
          <p:nvPr>
            <p:ph idx="1"/>
          </p:nvPr>
        </p:nvPicPr>
        <p:blipFill>
          <a:blip r:embed="rId3"/>
          <a:stretch>
            <a:fillRect/>
          </a:stretch>
        </p:blipFill>
        <p:spPr>
          <a:xfrm>
            <a:off x="1364180" y="1739495"/>
            <a:ext cx="9460464" cy="4538066"/>
          </a:xfrm>
          <a:prstGeom prst="rect">
            <a:avLst/>
          </a:prstGeom>
        </p:spPr>
      </p:pic>
      <p:sp>
        <p:nvSpPr>
          <p:cNvPr id="5" name="Rectangle 4"/>
          <p:cNvSpPr/>
          <p:nvPr/>
        </p:nvSpPr>
        <p:spPr>
          <a:xfrm>
            <a:off x="5618921" y="6550223"/>
            <a:ext cx="8163339" cy="307777"/>
          </a:xfrm>
          <a:prstGeom prst="rect">
            <a:avLst/>
          </a:prstGeom>
        </p:spPr>
        <p:txBody>
          <a:bodyPr wrap="square">
            <a:spAutoFit/>
          </a:bodyPr>
          <a:lstStyle/>
          <a:p>
            <a:r>
              <a:rPr lang="en-US" sz="1400" dirty="0" smtClean="0"/>
              <a:t>Image Courtesy</a:t>
            </a:r>
            <a:r>
              <a:rPr lang="en-US" sz="1400" dirty="0"/>
              <a:t>: https://www.lora-alliance.org/what-is-lora/technology</a:t>
            </a:r>
          </a:p>
        </p:txBody>
      </p:sp>
    </p:spTree>
    <p:extLst>
      <p:ext uri="{BB962C8B-B14F-4D97-AF65-F5344CB8AC3E}">
        <p14:creationId xmlns:p14="http://schemas.microsoft.com/office/powerpoint/2010/main" val="1378111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890" y="313718"/>
            <a:ext cx="9905998" cy="1478570"/>
          </a:xfrm>
        </p:spPr>
        <p:txBody>
          <a:bodyPr>
            <a:normAutofit/>
          </a:bodyPr>
          <a:lstStyle/>
          <a:p>
            <a:r>
              <a:rPr lang="en-US" sz="4400" dirty="0" smtClean="0">
                <a:latin typeface="+mn-lt"/>
              </a:rPr>
              <a:t>Frequency Bands</a:t>
            </a:r>
            <a:endParaRPr lang="en-US" sz="4400" dirty="0">
              <a:latin typeface="+mn-lt"/>
            </a:endParaRPr>
          </a:p>
        </p:txBody>
      </p:sp>
      <p:sp>
        <p:nvSpPr>
          <p:cNvPr id="3" name="Content Placeholder 2"/>
          <p:cNvSpPr>
            <a:spLocks noGrp="1"/>
          </p:cNvSpPr>
          <p:nvPr>
            <p:ph idx="1"/>
          </p:nvPr>
        </p:nvSpPr>
        <p:spPr>
          <a:xfrm>
            <a:off x="1008890" y="1849882"/>
            <a:ext cx="9905999" cy="4550917"/>
          </a:xfrm>
        </p:spPr>
        <p:txBody>
          <a:bodyPr>
            <a:noAutofit/>
          </a:bodyPr>
          <a:lstStyle/>
          <a:p>
            <a:r>
              <a:rPr lang="en-US" dirty="0" smtClean="0"/>
              <a:t>Lora WAN operates in unlicensed radio spectrum.</a:t>
            </a:r>
          </a:p>
          <a:p>
            <a:r>
              <a:rPr lang="en-US" dirty="0" smtClean="0"/>
              <a:t>It is similar to WiFi, which uses the 2.4GHz and 5GHz ISM bands     </a:t>
            </a:r>
          </a:p>
          <a:p>
            <a:r>
              <a:rPr lang="en-US" dirty="0" smtClean="0"/>
              <a:t>Lora WAN uses lower radio frequencies with a longer range.</a:t>
            </a:r>
          </a:p>
          <a:p>
            <a:r>
              <a:rPr lang="en-US" dirty="0" smtClean="0"/>
              <a:t>This poses a challenge for Lora WAN, that tries to be as uniform as  possible in all different regions of the world. As a result, Lora WAN is  specified for a number of bands for these regions. </a:t>
            </a:r>
          </a:p>
          <a:p>
            <a:r>
              <a:rPr lang="en-US" dirty="0" smtClean="0"/>
              <a:t>A major portion of the 868 MHz LoRa frequency channels are in the license free 865 MHz – 867 MHz band in India. Seven out of the eight channels are in the license free band in India.</a:t>
            </a:r>
          </a:p>
          <a:p>
            <a:endParaRPr lang="en-US" sz="1600" dirty="0"/>
          </a:p>
        </p:txBody>
      </p:sp>
      <p:pic>
        <p:nvPicPr>
          <p:cNvPr id="4" name="Picture 3" descr="LoRa_Frequency_Band.jpg"/>
          <p:cNvPicPr>
            <a:picLocks noChangeAspect="1"/>
          </p:cNvPicPr>
          <p:nvPr/>
        </p:nvPicPr>
        <p:blipFill>
          <a:blip r:embed="rId3"/>
          <a:stretch>
            <a:fillRect/>
          </a:stretch>
        </p:blipFill>
        <p:spPr>
          <a:xfrm>
            <a:off x="8335015" y="128909"/>
            <a:ext cx="3657600" cy="23890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smtClean="0"/>
              <a:t>Rationale of work</a:t>
            </a:r>
            <a:endParaRPr lang="en-US" sz="4400" dirty="0"/>
          </a:p>
        </p:txBody>
      </p:sp>
      <p:sp>
        <p:nvSpPr>
          <p:cNvPr id="3" name="Content Placeholder 2"/>
          <p:cNvSpPr>
            <a:spLocks noGrp="1"/>
          </p:cNvSpPr>
          <p:nvPr>
            <p:ph idx="1"/>
          </p:nvPr>
        </p:nvSpPr>
        <p:spPr>
          <a:xfrm>
            <a:off x="1141412" y="2249486"/>
            <a:ext cx="9905999" cy="4202113"/>
          </a:xfrm>
        </p:spPr>
        <p:txBody>
          <a:bodyPr>
            <a:noAutofit/>
          </a:bodyPr>
          <a:lstStyle/>
          <a:p>
            <a:r>
              <a:rPr lang="en-IN" dirty="0" smtClean="0"/>
              <a:t>Internet of Things.</a:t>
            </a:r>
          </a:p>
          <a:p>
            <a:r>
              <a:rPr lang="en-IN" dirty="0" smtClean="0"/>
              <a:t>Smart Automation Systems.</a:t>
            </a:r>
          </a:p>
          <a:p>
            <a:pPr lvl="1"/>
            <a:r>
              <a:rPr lang="en-IN" dirty="0" smtClean="0"/>
              <a:t>Smart City.</a:t>
            </a:r>
          </a:p>
          <a:p>
            <a:pPr lvl="1"/>
            <a:r>
              <a:rPr lang="en-IN" dirty="0" smtClean="0"/>
              <a:t>Residential Automation.</a:t>
            </a:r>
          </a:p>
          <a:p>
            <a:pPr lvl="1"/>
            <a:r>
              <a:rPr lang="en-IN" dirty="0"/>
              <a:t>Commercial A</a:t>
            </a:r>
            <a:r>
              <a:rPr lang="en-IN" dirty="0" smtClean="0"/>
              <a:t>utomation.</a:t>
            </a:r>
          </a:p>
          <a:p>
            <a:r>
              <a:rPr lang="en-IN" dirty="0" smtClean="0"/>
              <a:t>Performance Enhancement of Physical layer.</a:t>
            </a:r>
          </a:p>
          <a:p>
            <a:pPr lvl="1"/>
            <a:r>
              <a:rPr lang="en-IN" dirty="0" smtClean="0"/>
              <a:t>Arduino.</a:t>
            </a:r>
          </a:p>
          <a:p>
            <a:pPr lvl="1"/>
            <a:r>
              <a:rPr lang="en-IN" dirty="0" smtClean="0"/>
              <a:t>Raspberry Pi.</a:t>
            </a:r>
          </a:p>
          <a:p>
            <a:pPr lvl="1"/>
            <a:r>
              <a:rPr lang="en-IN" dirty="0" smtClean="0"/>
              <a:t>Lora WAN</a:t>
            </a:r>
            <a:endParaRPr lang="en-IN" dirty="0"/>
          </a:p>
        </p:txBody>
      </p:sp>
    </p:spTree>
    <p:extLst>
      <p:ext uri="{BB962C8B-B14F-4D97-AF65-F5344CB8AC3E}">
        <p14:creationId xmlns:p14="http://schemas.microsoft.com/office/powerpoint/2010/main" val="59869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81005"/>
          </a:xfrm>
        </p:spPr>
        <p:txBody>
          <a:bodyPr>
            <a:normAutofit/>
          </a:bodyPr>
          <a:lstStyle/>
          <a:p>
            <a:r>
              <a:rPr lang="en-IN" sz="4400" dirty="0" smtClean="0"/>
              <a:t>Literature review</a:t>
            </a:r>
            <a:endParaRPr lang="en-US" sz="4400" dirty="0"/>
          </a:p>
        </p:txBody>
      </p:sp>
      <p:sp>
        <p:nvSpPr>
          <p:cNvPr id="3" name="Content Placeholder 2"/>
          <p:cNvSpPr>
            <a:spLocks noGrp="1"/>
          </p:cNvSpPr>
          <p:nvPr>
            <p:ph idx="1"/>
          </p:nvPr>
        </p:nvSpPr>
        <p:spPr>
          <a:xfrm>
            <a:off x="1141413" y="1081005"/>
            <a:ext cx="9905999" cy="5651099"/>
          </a:xfrm>
        </p:spPr>
        <p:txBody>
          <a:bodyPr>
            <a:noAutofit/>
          </a:bodyPr>
          <a:lstStyle/>
          <a:p>
            <a:r>
              <a:rPr lang="en-US" sz="1800" i="1" dirty="0" smtClean="0"/>
              <a:t>[1] </a:t>
            </a:r>
            <a:r>
              <a:rPr lang="en-US" sz="1800" i="1" dirty="0"/>
              <a:t>Jordi Mongay </a:t>
            </a:r>
            <a:r>
              <a:rPr lang="en-US" sz="1800" i="1" dirty="0" smtClean="0"/>
              <a:t>Batalla, </a:t>
            </a:r>
            <a:r>
              <a:rPr lang="en-US" sz="1800" i="1" dirty="0"/>
              <a:t>George </a:t>
            </a:r>
            <a:r>
              <a:rPr lang="en-US" sz="1800" i="1" dirty="0" smtClean="0"/>
              <a:t>Mastorakis and </a:t>
            </a:r>
            <a:r>
              <a:rPr lang="en-US" sz="1800" i="1" dirty="0"/>
              <a:t>Constandinos X. Mavromoustakis</a:t>
            </a:r>
            <a:r>
              <a:rPr lang="en-US" sz="1800" i="1" dirty="0" smtClean="0"/>
              <a:t>, "</a:t>
            </a:r>
            <a:r>
              <a:rPr lang="en-US" sz="1800" i="1" dirty="0"/>
              <a:t>On cohabitating networking technologies with common wireless access for home automation system </a:t>
            </a:r>
            <a:r>
              <a:rPr lang="en-US" sz="1800" i="1" dirty="0" smtClean="0"/>
              <a:t>purposes", </a:t>
            </a:r>
            <a:r>
              <a:rPr lang="en-US" sz="1800" i="1" dirty="0"/>
              <a:t> IEEE Wireless Communications ( Volume: 23, Issue: 5, October 2016 </a:t>
            </a:r>
            <a:r>
              <a:rPr lang="en-US" sz="1800" i="1" dirty="0" smtClean="0"/>
              <a:t>).</a:t>
            </a:r>
          </a:p>
          <a:p>
            <a:r>
              <a:rPr lang="en-US" sz="1800" i="1" dirty="0" smtClean="0"/>
              <a:t>[2] Sean </a:t>
            </a:r>
            <a:r>
              <a:rPr lang="en-US" sz="1800" i="1" dirty="0"/>
              <a:t>Dieter Tebje </a:t>
            </a:r>
            <a:r>
              <a:rPr lang="en-US" sz="1800" i="1" dirty="0" smtClean="0"/>
              <a:t>Kelly, Nagendra </a:t>
            </a:r>
            <a:r>
              <a:rPr lang="en-US" sz="1800" i="1" dirty="0"/>
              <a:t>Kumar </a:t>
            </a:r>
            <a:r>
              <a:rPr lang="en-US" sz="1800" i="1" dirty="0" smtClean="0"/>
              <a:t>Suryadevara and </a:t>
            </a:r>
            <a:r>
              <a:rPr lang="en-US" sz="1800" i="1" dirty="0"/>
              <a:t> Subhas Chandra </a:t>
            </a:r>
            <a:r>
              <a:rPr lang="en-US" sz="1800" i="1" dirty="0" smtClean="0"/>
              <a:t>Mukhopadhyay, “</a:t>
            </a:r>
            <a:r>
              <a:rPr lang="en-US" sz="1800" i="1" dirty="0"/>
              <a:t>Towards the Implementation of IoT for Environmental Condition Monitoring in </a:t>
            </a:r>
            <a:r>
              <a:rPr lang="en-US" sz="1800" i="1" dirty="0" smtClean="0"/>
              <a:t>Homes”, </a:t>
            </a:r>
            <a:r>
              <a:rPr lang="en-US" sz="1800" i="1" dirty="0"/>
              <a:t>IEEE Sensors Journal ( Volume: 13, Issue: 10, Oct. 2013 </a:t>
            </a:r>
            <a:r>
              <a:rPr lang="en-US" sz="1800" i="1" dirty="0" smtClean="0"/>
              <a:t>).</a:t>
            </a:r>
          </a:p>
          <a:p>
            <a:r>
              <a:rPr lang="en-IN" sz="1800" i="1" dirty="0" smtClean="0"/>
              <a:t>[3] </a:t>
            </a:r>
            <a:r>
              <a:rPr lang="en-US" sz="1800" i="1" dirty="0"/>
              <a:t>Marco </a:t>
            </a:r>
            <a:r>
              <a:rPr lang="en-US" sz="1800" i="1" dirty="0" smtClean="0"/>
              <a:t>Centenaro, </a:t>
            </a:r>
            <a:r>
              <a:rPr lang="en-US" sz="1800" i="1" dirty="0"/>
              <a:t>Lorenzo Vangelista</a:t>
            </a:r>
            <a:r>
              <a:rPr lang="en-US" sz="1800" i="1" dirty="0" smtClean="0"/>
              <a:t> and </a:t>
            </a:r>
            <a:r>
              <a:rPr lang="en-US" sz="1800" i="1" dirty="0"/>
              <a:t>Andrea Zanella</a:t>
            </a:r>
            <a:r>
              <a:rPr lang="en-US" sz="1800" i="1" dirty="0" smtClean="0"/>
              <a:t>, “</a:t>
            </a:r>
            <a:r>
              <a:rPr lang="en-US" sz="1800" i="1" dirty="0"/>
              <a:t>Long-range communications in unlicensed bands: the rising stars in the IoT and smart city </a:t>
            </a:r>
            <a:r>
              <a:rPr lang="en-US" sz="1800" i="1" dirty="0" smtClean="0"/>
              <a:t>scenarios”, </a:t>
            </a:r>
            <a:r>
              <a:rPr lang="en-US" sz="1800" i="1" dirty="0"/>
              <a:t>IEEE Wireless Communications ( Volume: 23, Issue: 5, October 2016 </a:t>
            </a:r>
            <a:r>
              <a:rPr lang="en-US" sz="1800" i="1" dirty="0" smtClean="0"/>
              <a:t>).</a:t>
            </a:r>
          </a:p>
          <a:p>
            <a:r>
              <a:rPr lang="en-IN" sz="1800" i="1" dirty="0" smtClean="0"/>
              <a:t>[4] </a:t>
            </a:r>
            <a:r>
              <a:rPr lang="en-US" sz="1800" i="1" dirty="0"/>
              <a:t>Pierre </a:t>
            </a:r>
            <a:r>
              <a:rPr lang="en-US" sz="1800" i="1" dirty="0" smtClean="0"/>
              <a:t>Neumann, </a:t>
            </a:r>
            <a:r>
              <a:rPr lang="en-US" sz="1800" i="1" dirty="0"/>
              <a:t>Julien </a:t>
            </a:r>
            <a:r>
              <a:rPr lang="en-US" sz="1800" i="1" dirty="0" smtClean="0"/>
              <a:t>Montavont</a:t>
            </a:r>
            <a:r>
              <a:rPr lang="en-US" sz="1800" i="1" dirty="0"/>
              <a:t> and </a:t>
            </a:r>
            <a:r>
              <a:rPr lang="en-US" sz="1800" i="1" dirty="0" smtClean="0"/>
              <a:t>Thomas Noël,</a:t>
            </a:r>
            <a:r>
              <a:rPr lang="en-IN" sz="1800" i="1" dirty="0" smtClean="0"/>
              <a:t> “</a:t>
            </a:r>
            <a:r>
              <a:rPr lang="en-US" sz="1800" i="1" dirty="0" smtClean="0"/>
              <a:t>Indoor </a:t>
            </a:r>
            <a:r>
              <a:rPr lang="en-US" sz="1800" i="1" dirty="0"/>
              <a:t>deployment of low-power wide area networks (LPWAN): A LoRaWAN case </a:t>
            </a:r>
            <a:r>
              <a:rPr lang="en-US" sz="1800" i="1" dirty="0" smtClean="0"/>
              <a:t>study”, </a:t>
            </a:r>
            <a:r>
              <a:rPr lang="en-US" sz="1800" i="1" dirty="0"/>
              <a:t>2016 IEEE 12th International Conference on Wireless and Mobile Computing, Networking and Communications (WiMob</a:t>
            </a:r>
            <a:r>
              <a:rPr lang="en-US" sz="1800" i="1" dirty="0" smtClean="0"/>
              <a:t>).</a:t>
            </a:r>
          </a:p>
          <a:p>
            <a:r>
              <a:rPr lang="fr-FR" sz="1800" dirty="0" smtClean="0"/>
              <a:t>[5] </a:t>
            </a:r>
            <a:r>
              <a:rPr lang="fr-FR" sz="1800" i="1" dirty="0" smtClean="0"/>
              <a:t>Jo¨el Toussaint, </a:t>
            </a:r>
            <a:r>
              <a:rPr lang="fr-FR" sz="1800" i="1" dirty="0"/>
              <a:t>Nancy El </a:t>
            </a:r>
            <a:r>
              <a:rPr lang="fr-FR" sz="1800" i="1" dirty="0" smtClean="0"/>
              <a:t>Rachkidy and </a:t>
            </a:r>
            <a:r>
              <a:rPr lang="fr-FR" sz="1800" i="1" dirty="0"/>
              <a:t>Alexandre </a:t>
            </a:r>
            <a:r>
              <a:rPr lang="fr-FR" sz="1800" i="1" dirty="0" smtClean="0"/>
              <a:t>Guitton, </a:t>
            </a:r>
            <a:r>
              <a:rPr lang="en-US" sz="1800" i="1" dirty="0" smtClean="0"/>
              <a:t>“Performance </a:t>
            </a:r>
            <a:r>
              <a:rPr lang="en-US" sz="1800" i="1" dirty="0"/>
              <a:t>analysis of the on-the-air activation </a:t>
            </a:r>
            <a:r>
              <a:rPr lang="en-US" sz="1800" i="1" dirty="0" smtClean="0"/>
              <a:t>in LoRaWAN”, </a:t>
            </a:r>
            <a:r>
              <a:rPr lang="en-US" sz="1800" i="1" dirty="0"/>
              <a:t>Information Technology, Electronics and Mobile Communication Conference (IEMCON), 2016 IEEE 7th </a:t>
            </a:r>
            <a:r>
              <a:rPr lang="en-US" sz="1800" i="1" dirty="0" smtClean="0"/>
              <a:t>Annual.</a:t>
            </a:r>
            <a:endParaRPr lang="en-US" sz="1800" i="1" dirty="0"/>
          </a:p>
        </p:txBody>
      </p:sp>
    </p:spTree>
    <p:extLst>
      <p:ext uri="{BB962C8B-B14F-4D97-AF65-F5344CB8AC3E}">
        <p14:creationId xmlns:p14="http://schemas.microsoft.com/office/powerpoint/2010/main" val="1686854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03534" y="1148867"/>
            <a:ext cx="8791575" cy="2387600"/>
          </a:xfrm>
        </p:spPr>
        <p:txBody>
          <a:bodyPr>
            <a:normAutofit/>
          </a:bodyPr>
          <a:lstStyle/>
          <a:p>
            <a:r>
              <a:rPr lang="en-IN" sz="8000" b="1" dirty="0" smtClean="0">
                <a:effectLst>
                  <a:outerShdw blurRad="38100" dist="38100" dir="2700000" algn="tl">
                    <a:srgbClr val="000000">
                      <a:alpha val="43137"/>
                    </a:srgbClr>
                  </a:outerShdw>
                </a:effectLst>
              </a:rPr>
              <a:t>Thank you</a:t>
            </a:r>
            <a:endParaRPr lang="en-US" sz="8000" b="1" dirty="0">
              <a:effectLst>
                <a:outerShdw blurRad="38100" dist="38100" dir="2700000" algn="tl">
                  <a:srgbClr val="000000">
                    <a:alpha val="43137"/>
                  </a:srgbClr>
                </a:outerShdw>
              </a:effectLst>
            </a:endParaRPr>
          </a:p>
        </p:txBody>
      </p:sp>
      <p:pic>
        <p:nvPicPr>
          <p:cNvPr id="819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589" y="3252752"/>
            <a:ext cx="3159445" cy="315944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raspberry p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778" y="-103770"/>
            <a:ext cx="2814915" cy="250527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arduin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934" y="101945"/>
            <a:ext cx="2667613" cy="181522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lorawa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8756" y="342254"/>
            <a:ext cx="3218278" cy="1858556"/>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Image result for iot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534" y="3536467"/>
            <a:ext cx="57150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3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5" y="473708"/>
            <a:ext cx="9905998" cy="1478570"/>
          </a:xfrm>
        </p:spPr>
        <p:txBody>
          <a:bodyPr>
            <a:normAutofit/>
          </a:bodyPr>
          <a:lstStyle/>
          <a:p>
            <a:r>
              <a:rPr lang="en-IN" sz="4400" dirty="0"/>
              <a:t>Internet of </a:t>
            </a:r>
            <a:r>
              <a:rPr lang="en-IN" sz="4400" dirty="0" smtClean="0"/>
              <a:t>Things</a:t>
            </a:r>
            <a:endParaRPr lang="en-IN" sz="4400" dirty="0"/>
          </a:p>
        </p:txBody>
      </p:sp>
      <p:sp>
        <p:nvSpPr>
          <p:cNvPr id="3" name="Content Placeholder 2"/>
          <p:cNvSpPr>
            <a:spLocks noGrp="1"/>
          </p:cNvSpPr>
          <p:nvPr>
            <p:ph idx="1"/>
          </p:nvPr>
        </p:nvSpPr>
        <p:spPr>
          <a:xfrm>
            <a:off x="1141415" y="1952278"/>
            <a:ext cx="9905999" cy="3541714"/>
          </a:xfrm>
        </p:spPr>
        <p:txBody>
          <a:bodyPr>
            <a:normAutofit/>
          </a:bodyPr>
          <a:lstStyle/>
          <a:p>
            <a:r>
              <a:rPr lang="en-US" b="1" dirty="0"/>
              <a:t>I</a:t>
            </a:r>
            <a:r>
              <a:rPr lang="en-US" b="1" dirty="0" smtClean="0"/>
              <a:t>nternet </a:t>
            </a:r>
            <a:r>
              <a:rPr lang="en-US" b="1" dirty="0"/>
              <a:t>of </a:t>
            </a:r>
            <a:r>
              <a:rPr lang="en-US" b="1" dirty="0" smtClean="0"/>
              <a:t>Things </a:t>
            </a:r>
            <a:r>
              <a:rPr lang="en-US" b="1" dirty="0"/>
              <a:t>(IoT)</a:t>
            </a:r>
            <a:r>
              <a:rPr lang="en-US" dirty="0" smtClean="0"/>
              <a:t> </a:t>
            </a:r>
            <a:r>
              <a:rPr lang="en-US" dirty="0"/>
              <a:t>mostly about physical objects and concepts communicating with each </a:t>
            </a:r>
            <a:r>
              <a:rPr lang="en-US" dirty="0" smtClean="0"/>
              <a:t>other.</a:t>
            </a:r>
          </a:p>
          <a:p>
            <a:r>
              <a:rPr lang="en-US" b="1" dirty="0"/>
              <a:t>I</a:t>
            </a:r>
            <a:r>
              <a:rPr lang="en-US" b="1" dirty="0" smtClean="0"/>
              <a:t>nternet </a:t>
            </a:r>
            <a:r>
              <a:rPr lang="en-US" b="1" dirty="0"/>
              <a:t>of </a:t>
            </a:r>
            <a:r>
              <a:rPr lang="en-US" b="1" dirty="0" smtClean="0"/>
              <a:t>Everything </a:t>
            </a:r>
            <a:r>
              <a:rPr lang="en-US" b="1" dirty="0"/>
              <a:t>(IoE</a:t>
            </a:r>
            <a:r>
              <a:rPr lang="en-US" b="1" dirty="0" smtClean="0"/>
              <a:t>) </a:t>
            </a:r>
            <a:r>
              <a:rPr lang="en-US" dirty="0"/>
              <a:t>is what brings in network intelligence to bind all these concepts into a </a:t>
            </a:r>
            <a:r>
              <a:rPr lang="en-US" dirty="0" smtClean="0"/>
              <a:t>cohesive </a:t>
            </a:r>
            <a:r>
              <a:rPr lang="en-US" dirty="0"/>
              <a:t>system</a:t>
            </a:r>
            <a:r>
              <a:rPr lang="en-US" dirty="0" smtClean="0"/>
              <a:t>.</a:t>
            </a:r>
          </a:p>
          <a:p>
            <a:r>
              <a:rPr lang="en-US" dirty="0"/>
              <a:t>According to Cisco, “</a:t>
            </a:r>
            <a:r>
              <a:rPr lang="en-US" i="1" dirty="0"/>
              <a:t>the Internet of Everything is the intelligent </a:t>
            </a:r>
            <a:r>
              <a:rPr lang="en-US" i="1" dirty="0" smtClean="0"/>
              <a:t>connection</a:t>
            </a:r>
            <a:r>
              <a:rPr lang="en-US" i="1" dirty="0"/>
              <a:t> of people, process, data and things</a:t>
            </a:r>
            <a:endParaRPr lang="en-US" dirty="0" smtClean="0"/>
          </a:p>
        </p:txBody>
      </p:sp>
    </p:spTree>
    <p:extLst>
      <p:ext uri="{BB962C8B-B14F-4D97-AF65-F5344CB8AC3E}">
        <p14:creationId xmlns:p14="http://schemas.microsoft.com/office/powerpoint/2010/main" val="298684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normAutofit/>
          </a:bodyPr>
          <a:lstStyle/>
          <a:p>
            <a:r>
              <a:rPr lang="en-IN" sz="4400" dirty="0"/>
              <a:t>Internet of Things</a:t>
            </a:r>
            <a:endParaRPr lang="en-US" sz="4400" dirty="0"/>
          </a:p>
        </p:txBody>
      </p:sp>
      <p:pic>
        <p:nvPicPr>
          <p:cNvPr id="1026" name="Picture 2" descr="Image result for internet of thin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3386" y="1245705"/>
            <a:ext cx="9462052" cy="5062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79536" y="6550223"/>
            <a:ext cx="5293437" cy="307777"/>
          </a:xfrm>
          <a:prstGeom prst="rect">
            <a:avLst/>
          </a:prstGeom>
        </p:spPr>
        <p:txBody>
          <a:bodyPr wrap="none">
            <a:spAutoFit/>
          </a:bodyPr>
          <a:lstStyle/>
          <a:p>
            <a:r>
              <a:rPr lang="en-US" sz="1400" dirty="0" smtClean="0">
                <a:cs typeface="Arial" panose="020B0604020202020204" pitchFamily="34" charset="0"/>
              </a:rPr>
              <a:t>Image Courtesy: http</a:t>
            </a:r>
            <a:r>
              <a:rPr lang="en-US" sz="1400" dirty="0">
                <a:cs typeface="Arial" panose="020B0604020202020204" pitchFamily="34" charset="0"/>
              </a:rPr>
              <a:t>://www.iritech.com/blog/internet-of-things-1016/</a:t>
            </a:r>
          </a:p>
        </p:txBody>
      </p:sp>
    </p:spTree>
    <p:extLst>
      <p:ext uri="{BB962C8B-B14F-4D97-AF65-F5344CB8AC3E}">
        <p14:creationId xmlns:p14="http://schemas.microsoft.com/office/powerpoint/2010/main" val="147783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60483"/>
            <a:ext cx="9905998" cy="1478570"/>
          </a:xfrm>
        </p:spPr>
        <p:txBody>
          <a:bodyPr>
            <a:normAutofit/>
          </a:bodyPr>
          <a:lstStyle/>
          <a:p>
            <a:r>
              <a:rPr lang="en-IN" sz="4400" dirty="0"/>
              <a:t>SMART </a:t>
            </a:r>
            <a:r>
              <a:rPr lang="en-IN" sz="4400" dirty="0" smtClean="0"/>
              <a:t>Environment</a:t>
            </a:r>
            <a:endParaRPr lang="en-US" sz="4400" dirty="0"/>
          </a:p>
        </p:txBody>
      </p:sp>
      <p:sp>
        <p:nvSpPr>
          <p:cNvPr id="3" name="Content Placeholder 2"/>
          <p:cNvSpPr>
            <a:spLocks noGrp="1"/>
          </p:cNvSpPr>
          <p:nvPr>
            <p:ph idx="1"/>
          </p:nvPr>
        </p:nvSpPr>
        <p:spPr>
          <a:xfrm>
            <a:off x="1141413" y="2377592"/>
            <a:ext cx="9905999" cy="3638895"/>
          </a:xfrm>
        </p:spPr>
        <p:txBody>
          <a:bodyPr>
            <a:normAutofit/>
          </a:bodyPr>
          <a:lstStyle/>
          <a:p>
            <a:r>
              <a:rPr lang="en-US" dirty="0"/>
              <a:t>A</a:t>
            </a:r>
            <a:r>
              <a:rPr lang="en-US" dirty="0" smtClean="0"/>
              <a:t> </a:t>
            </a:r>
            <a:r>
              <a:rPr lang="en-US" dirty="0"/>
              <a:t>physical world that is richly and invisibly interwoven with sensors, actuators, displays, and computational </a:t>
            </a:r>
            <a:r>
              <a:rPr lang="en-US" dirty="0" smtClean="0"/>
              <a:t>elements.</a:t>
            </a:r>
          </a:p>
          <a:p>
            <a:r>
              <a:rPr lang="en-US" dirty="0" smtClean="0"/>
              <a:t>They are </a:t>
            </a:r>
            <a:r>
              <a:rPr lang="en-US" dirty="0"/>
              <a:t>embedded seamlessly in the everyday objects of our lives, and connected through a continuous </a:t>
            </a:r>
            <a:r>
              <a:rPr lang="en-US" dirty="0" smtClean="0"/>
              <a:t>network.</a:t>
            </a:r>
          </a:p>
        </p:txBody>
      </p:sp>
    </p:spTree>
    <p:extLst>
      <p:ext uri="{BB962C8B-B14F-4D97-AF65-F5344CB8AC3E}">
        <p14:creationId xmlns:p14="http://schemas.microsoft.com/office/powerpoint/2010/main" val="132653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dirty="0"/>
              <a:t>SMART City</a:t>
            </a:r>
            <a:endParaRPr lang="en-US" sz="4400" dirty="0"/>
          </a:p>
        </p:txBody>
      </p:sp>
      <p:sp>
        <p:nvSpPr>
          <p:cNvPr id="3" name="Content Placeholder 2"/>
          <p:cNvSpPr>
            <a:spLocks noGrp="1"/>
          </p:cNvSpPr>
          <p:nvPr>
            <p:ph idx="1"/>
          </p:nvPr>
        </p:nvSpPr>
        <p:spPr/>
        <p:txBody>
          <a:bodyPr/>
          <a:lstStyle/>
          <a:p>
            <a:r>
              <a:rPr lang="en-US" dirty="0"/>
              <a:t>A </a:t>
            </a:r>
            <a:r>
              <a:rPr lang="en-US" b="1" dirty="0"/>
              <a:t>smart city</a:t>
            </a:r>
            <a:r>
              <a:rPr lang="en-US" dirty="0"/>
              <a:t> is an urban development vision to integrate multiple information and communication technology (ICT) and Internet of Things (IoT) </a:t>
            </a:r>
            <a:r>
              <a:rPr lang="en-US" dirty="0" smtClean="0"/>
              <a:t>solutions.</a:t>
            </a:r>
          </a:p>
          <a:p>
            <a:r>
              <a:rPr lang="en-US" dirty="0" smtClean="0"/>
              <a:t>The </a:t>
            </a:r>
            <a:r>
              <a:rPr lang="en-US" dirty="0"/>
              <a:t>goal of building a smart city is to improve quality of </a:t>
            </a:r>
            <a:r>
              <a:rPr lang="en-US" dirty="0" smtClean="0"/>
              <a:t>life. </a:t>
            </a:r>
          </a:p>
          <a:p>
            <a:r>
              <a:rPr lang="en-US" dirty="0" smtClean="0"/>
              <a:t>It uses</a:t>
            </a:r>
            <a:r>
              <a:rPr lang="en-US" dirty="0"/>
              <a:t> urban informatics and technology to improve the efficiency of services and meet residents' needs.</a:t>
            </a:r>
          </a:p>
          <a:p>
            <a:endParaRPr lang="en-US" dirty="0"/>
          </a:p>
        </p:txBody>
      </p:sp>
    </p:spTree>
    <p:extLst>
      <p:ext uri="{BB962C8B-B14F-4D97-AF65-F5344CB8AC3E}">
        <p14:creationId xmlns:p14="http://schemas.microsoft.com/office/powerpoint/2010/main" val="105650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148618"/>
            <a:ext cx="9905998" cy="1478570"/>
          </a:xfrm>
        </p:spPr>
        <p:txBody>
          <a:bodyPr>
            <a:normAutofit/>
          </a:bodyPr>
          <a:lstStyle/>
          <a:p>
            <a:r>
              <a:rPr lang="en-IN" sz="4400" dirty="0"/>
              <a:t>SMART Environment/SMART City</a:t>
            </a:r>
            <a:endParaRPr lang="en-US" sz="4400" dirty="0"/>
          </a:p>
        </p:txBody>
      </p:sp>
      <p:pic>
        <p:nvPicPr>
          <p:cNvPr id="3074" name="Picture 2" descr="http://www.districtoffuture.eu/uploads/imagenes/imagenes_meetinpoint_smart-city_2b637ab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4" y="1360488"/>
            <a:ext cx="9905998" cy="49895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41983" y="6550223"/>
            <a:ext cx="9117495" cy="307777"/>
          </a:xfrm>
          <a:prstGeom prst="rect">
            <a:avLst/>
          </a:prstGeom>
        </p:spPr>
        <p:txBody>
          <a:bodyPr wrap="square">
            <a:spAutoFit/>
          </a:bodyPr>
          <a:lstStyle/>
          <a:p>
            <a:r>
              <a:rPr lang="en-US" sz="1400" dirty="0" smtClean="0"/>
              <a:t>Image Courtesy: http</a:t>
            </a:r>
            <a:r>
              <a:rPr lang="en-US" sz="1400" dirty="0"/>
              <a:t>://www.districtoffuture.eu/uploads/imagenes/imagenes_meetinpoint_smart-city_2b637ab6.jpg</a:t>
            </a:r>
          </a:p>
        </p:txBody>
      </p:sp>
    </p:spTree>
    <p:extLst>
      <p:ext uri="{BB962C8B-B14F-4D97-AF65-F5344CB8AC3E}">
        <p14:creationId xmlns:p14="http://schemas.microsoft.com/office/powerpoint/2010/main" val="4091127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Digital India</a:t>
            </a:r>
            <a:endParaRPr lang="en-US" dirty="0"/>
          </a:p>
        </p:txBody>
      </p:sp>
      <p:sp>
        <p:nvSpPr>
          <p:cNvPr id="3" name="Content Placeholder 2"/>
          <p:cNvSpPr>
            <a:spLocks noGrp="1"/>
          </p:cNvSpPr>
          <p:nvPr>
            <p:ph idx="1"/>
          </p:nvPr>
        </p:nvSpPr>
        <p:spPr>
          <a:xfrm>
            <a:off x="1141412" y="2097088"/>
            <a:ext cx="9905999" cy="3541714"/>
          </a:xfrm>
        </p:spPr>
        <p:txBody>
          <a:bodyPr/>
          <a:lstStyle/>
          <a:p>
            <a:r>
              <a:rPr lang="en-US" dirty="0" smtClean="0"/>
              <a:t>Prime </a:t>
            </a:r>
            <a:r>
              <a:rPr lang="en-US" dirty="0"/>
              <a:t>Minister Narendra Modi’s vision “Digital India,” has set an ambitious plan to build 100 smart cities across the country</a:t>
            </a:r>
            <a:r>
              <a:rPr lang="en-US" dirty="0" smtClean="0"/>
              <a:t>.</a:t>
            </a:r>
          </a:p>
          <a:p>
            <a:r>
              <a:rPr lang="en-US" dirty="0" smtClean="0"/>
              <a:t> </a:t>
            </a:r>
            <a:r>
              <a:rPr lang="en-US" dirty="0"/>
              <a:t>Modi in his speech quoted, “Cities in the past were built on riverbanks. They are now built along highways. But in the future, they will be built based on availability of optical fiber networks and next-generation infrastructure</a:t>
            </a:r>
            <a:r>
              <a:rPr lang="en-US" dirty="0" smtClean="0"/>
              <a:t>.”</a:t>
            </a:r>
            <a:endParaRPr lang="en-US" dirty="0"/>
          </a:p>
        </p:txBody>
      </p:sp>
      <p:pic>
        <p:nvPicPr>
          <p:cNvPr id="4098" name="Picture 2" descr="Image result for digital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270" y="4572021"/>
            <a:ext cx="4461081" cy="21335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5131" y="6551693"/>
            <a:ext cx="9117495" cy="307777"/>
          </a:xfrm>
          <a:prstGeom prst="rect">
            <a:avLst/>
          </a:prstGeom>
        </p:spPr>
        <p:txBody>
          <a:bodyPr wrap="square">
            <a:spAutoFit/>
          </a:bodyPr>
          <a:lstStyle/>
          <a:p>
            <a:r>
              <a:rPr lang="en-US" sz="1400" dirty="0" smtClean="0"/>
              <a:t>Image Courtesy: </a:t>
            </a:r>
            <a:r>
              <a:rPr lang="en-US" sz="1400" dirty="0"/>
              <a:t>http://digitalindia.gov.in/</a:t>
            </a:r>
          </a:p>
        </p:txBody>
      </p:sp>
    </p:spTree>
    <p:extLst>
      <p:ext uri="{BB962C8B-B14F-4D97-AF65-F5344CB8AC3E}">
        <p14:creationId xmlns:p14="http://schemas.microsoft.com/office/powerpoint/2010/main" val="2405885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1898</TotalTime>
  <Words>1051</Words>
  <Application>Microsoft Office PowerPoint</Application>
  <PresentationFormat>Widescreen</PresentationFormat>
  <Paragraphs>154</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Andalus</vt:lpstr>
      <vt:lpstr>Arial</vt:lpstr>
      <vt:lpstr>Calibri</vt:lpstr>
      <vt:lpstr>Trebuchet MS</vt:lpstr>
      <vt:lpstr>Tw Cen MT</vt:lpstr>
      <vt:lpstr>Circuit</vt:lpstr>
      <vt:lpstr>Performance Analysis of Smart Automation Systems</vt:lpstr>
      <vt:lpstr>Preview</vt:lpstr>
      <vt:lpstr>Rationale of work</vt:lpstr>
      <vt:lpstr>Internet of Things</vt:lpstr>
      <vt:lpstr>Internet of Things</vt:lpstr>
      <vt:lpstr>SMART Environment</vt:lpstr>
      <vt:lpstr>SMART City</vt:lpstr>
      <vt:lpstr>SMART Environment/SMART City</vt:lpstr>
      <vt:lpstr>Digital India</vt:lpstr>
      <vt:lpstr>Commercial Automation</vt:lpstr>
      <vt:lpstr>Commercial Automation</vt:lpstr>
      <vt:lpstr>Home automation</vt:lpstr>
      <vt:lpstr>Home automation</vt:lpstr>
      <vt:lpstr>Physical layer</vt:lpstr>
      <vt:lpstr>Physical layer</vt:lpstr>
      <vt:lpstr>Arduino or Raspberry Pi?</vt:lpstr>
      <vt:lpstr>Microcontroller vs. microprocessor</vt:lpstr>
      <vt:lpstr>Arduino or Raspberry Pi?</vt:lpstr>
      <vt:lpstr>Objective</vt:lpstr>
      <vt:lpstr>Methodology</vt:lpstr>
      <vt:lpstr>Home Automation System</vt:lpstr>
      <vt:lpstr>Software</vt:lpstr>
      <vt:lpstr>Flow model</vt:lpstr>
      <vt:lpstr>Sketching</vt:lpstr>
      <vt:lpstr>Performance Parameters (Qos)</vt:lpstr>
      <vt:lpstr>LORAWAN</vt:lpstr>
      <vt:lpstr>How Does LoRaWAN Work?</vt:lpstr>
      <vt:lpstr>How Does LoraWAN Work?</vt:lpstr>
      <vt:lpstr>Frequency Bands</vt:lpstr>
      <vt:lpstr>Literature review</vt:lpstr>
      <vt:lpstr>Thank you</vt:lpstr>
    </vt:vector>
  </TitlesOfParts>
  <Company>NIIT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Analysis of Smart Automation Systems</dc:title>
  <dc:creator>Raja Rahul</dc:creator>
  <cp:lastModifiedBy>Raja Rahul</cp:lastModifiedBy>
  <cp:revision>112</cp:revision>
  <dcterms:created xsi:type="dcterms:W3CDTF">2017-01-20T13:13:05Z</dcterms:created>
  <dcterms:modified xsi:type="dcterms:W3CDTF">2017-01-31T13:38:26Z</dcterms:modified>
</cp:coreProperties>
</file>