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7"/>
  </p:notesMasterIdLst>
  <p:sldIdLst>
    <p:sldId id="267" r:id="rId2"/>
    <p:sldId id="269" r:id="rId3"/>
    <p:sldId id="271" r:id="rId4"/>
    <p:sldId id="272" r:id="rId5"/>
    <p:sldId id="276" r:id="rId6"/>
    <p:sldId id="273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1244B-F29B-486B-A695-9B4350A116CB}" type="datetimeFigureOut">
              <a:rPr lang="en-IN" smtClean="0"/>
              <a:t>08-06-2016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80C9D-4E72-4A2F-8EAA-6365A2D947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773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F561F-8A22-40CA-8FFC-B2B958C14F6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2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DB1A-2192-4347-9DCA-A0E5BF545A8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8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DB1A-2192-4347-9DCA-A0E5BF545A8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0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DB1A-2192-4347-9DCA-A0E5BF545A8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0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DB1A-2192-4347-9DCA-A0E5BF545A8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DB1A-2192-4347-9DCA-A0E5BF545A8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1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2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5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0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3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2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5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8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72042"/>
            <a:ext cx="3889420" cy="951828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566670" y="1443827"/>
            <a:ext cx="10685171" cy="5048518"/>
          </a:xfrm>
          <a:prstGeom prst="round2DiagRect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566670" y="1184857"/>
            <a:ext cx="10685171" cy="940157"/>
          </a:xfrm>
          <a:prstGeom prst="round2DiagRect">
            <a:avLst/>
          </a:prstGeom>
          <a:solidFill>
            <a:srgbClr val="BF24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6670" y="1193270"/>
            <a:ext cx="10685171" cy="830997"/>
          </a:xfrm>
          <a:prstGeom prst="rect">
            <a:avLst/>
          </a:prstGeom>
          <a:noFill/>
          <a:effectLst>
            <a:reflection stA="61000" endPos="510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50" dirty="0">
                <a:ln w="0"/>
                <a:solidFill>
                  <a:srgbClr val="ED7D31">
                    <a:lumMod val="40000"/>
                    <a:lumOff val="6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 ESSENCE" panose="02000000000000000000" pitchFamily="2" charset="0"/>
                <a:cs typeface="Andalus" panose="02020603050405020304" pitchFamily="18" charset="-78"/>
              </a:rPr>
              <a:t>NU-RAP PRESENTATION</a:t>
            </a:r>
            <a:endParaRPr kumimoji="0" lang="en-US" sz="4800" b="1" i="0" u="none" strike="noStrike" kern="1200" cap="none" spc="50" normalizeH="0" baseline="0" noProof="0" dirty="0">
              <a:ln w="0"/>
              <a:solidFill>
                <a:srgbClr val="ED7D31">
                  <a:lumMod val="40000"/>
                  <a:lumOff val="6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 ESSENCE" panose="02000000000000000000" pitchFamily="2" charset="0"/>
              <a:cs typeface="Andalus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2370" y="2700620"/>
            <a:ext cx="5919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Project Title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: Development of PID controller on arm cortex M4 processor and integration of  webserver for  monitoring purpose.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950" y="539707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noProof="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Project instructor</a:t>
            </a:r>
            <a:r>
              <a:rPr lang="en-IN" sz="2000" noProof="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kumimoji="0" lang="en-I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- Mr. </a:t>
            </a:r>
            <a:r>
              <a:rPr kumimoji="0" lang="en-I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Jetendra</a:t>
            </a:r>
            <a:r>
              <a:rPr kumimoji="0" lang="en-I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 Joshi </a:t>
            </a:r>
          </a:p>
        </p:txBody>
      </p:sp>
      <p:pic>
        <p:nvPicPr>
          <p:cNvPr id="1026" name="Picture 2" descr="http://www.raytheon.com/news/rtnwcm/groups/gallery/documents/digitalasset/rtn_1678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" y="2298747"/>
            <a:ext cx="4357284" cy="29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950" y="5822592"/>
            <a:ext cx="7222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Project Members -</a:t>
            </a:r>
            <a:endParaRPr lang="en-IN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IN" sz="2000" dirty="0">
                <a:latin typeface="Andalus" panose="02020603050405020304" pitchFamily="18" charset="-78"/>
                <a:cs typeface="Andalus" panose="02020603050405020304" pitchFamily="18" charset="-78"/>
              </a:rPr>
              <a:t>- Samit Singh(III, ECE)    -Vishal(II,CS)     -S R Rahul(II,ECE)</a:t>
            </a:r>
          </a:p>
        </p:txBody>
      </p:sp>
    </p:spTree>
    <p:extLst>
      <p:ext uri="{BB962C8B-B14F-4D97-AF65-F5344CB8AC3E}">
        <p14:creationId xmlns:p14="http://schemas.microsoft.com/office/powerpoint/2010/main" val="9125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vortex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818"/>
            <a:ext cx="11247783" cy="1034015"/>
          </a:xfrm>
        </p:spPr>
        <p:txBody>
          <a:bodyPr>
            <a:noAutofit/>
          </a:bodyPr>
          <a:lstStyle/>
          <a:p>
            <a:pPr algn="ctr"/>
            <a:r>
              <a:rPr lang="en-IN" sz="4800" u="sng" dirty="0">
                <a:latin typeface="Aldhabi" panose="01000000000000000000" pitchFamily="2" charset="-78"/>
                <a:cs typeface="Aldhabi" panose="01000000000000000000" pitchFamily="2" charset="-78"/>
              </a:rPr>
              <a:t>READING DATA FROM ARDUINO TO NOTEPAD/EXCEL TO PC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6" y="2001078"/>
            <a:ext cx="6206958" cy="453017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564" y="2001077"/>
            <a:ext cx="5309020" cy="45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3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2988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N" sz="5400" u="sng" dirty="0">
                <a:latin typeface="Aldhabi" panose="01000000000000000000" pitchFamily="2" charset="-78"/>
                <a:cs typeface="Aldhabi" panose="01000000000000000000" pitchFamily="2" charset="-78"/>
              </a:rPr>
              <a:t>Process Variable Monitoring using </a:t>
            </a:r>
            <a:br>
              <a:rPr lang="en-IN" sz="5400" u="sng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IN" sz="5400" u="sng" dirty="0" err="1">
                <a:latin typeface="Aldhabi" panose="01000000000000000000" pitchFamily="2" charset="-78"/>
                <a:cs typeface="Aldhabi" panose="01000000000000000000" pitchFamily="2" charset="-78"/>
              </a:rPr>
              <a:t>Artik</a:t>
            </a:r>
            <a:r>
              <a:rPr lang="en-IN" sz="5400" u="sng" dirty="0">
                <a:latin typeface="Aldhabi" panose="01000000000000000000" pitchFamily="2" charset="-78"/>
                <a:cs typeface="Aldhabi" panose="01000000000000000000" pitchFamily="2" charset="-78"/>
              </a:rPr>
              <a:t> Cloud ( </a:t>
            </a:r>
            <a:r>
              <a:rPr lang="en-IN" sz="5400" u="sng" dirty="0" err="1">
                <a:latin typeface="Aldhabi" panose="01000000000000000000" pitchFamily="2" charset="-78"/>
                <a:cs typeface="Aldhabi" panose="01000000000000000000" pitchFamily="2" charset="-78"/>
              </a:rPr>
              <a:t>IoT</a:t>
            </a:r>
            <a:r>
              <a:rPr lang="en-IN" sz="5400" u="sng" dirty="0">
                <a:latin typeface="Aldhabi" panose="01000000000000000000" pitchFamily="2" charset="-78"/>
                <a:cs typeface="Aldhabi" panose="01000000000000000000" pitchFamily="2" charset="-78"/>
              </a:rPr>
              <a:t> based Cloud 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27" y="2141538"/>
            <a:ext cx="5648738" cy="432022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965" y="2141538"/>
            <a:ext cx="6135757" cy="432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4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696" y="-2650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5400" u="sng" dirty="0">
                <a:latin typeface="Aldhabi" panose="01000000000000000000" pitchFamily="2" charset="-78"/>
                <a:cs typeface="Aldhabi" panose="01000000000000000000" pitchFamily="2" charset="-78"/>
              </a:rPr>
              <a:t>IBM BLUEMIX CLOUD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696" y="894963"/>
            <a:ext cx="10515600" cy="5770880"/>
          </a:xfrm>
        </p:spPr>
      </p:pic>
    </p:spTree>
    <p:extLst>
      <p:ext uri="{BB962C8B-B14F-4D97-AF65-F5344CB8AC3E}">
        <p14:creationId xmlns:p14="http://schemas.microsoft.com/office/powerpoint/2010/main" val="284885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160" y="17959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N" sz="5400" u="sng" dirty="0">
                <a:latin typeface="Aldhabi" panose="01000000000000000000" pitchFamily="2" charset="-78"/>
                <a:cs typeface="Aldhabi" panose="01000000000000000000" pitchFamily="2" charset="-78"/>
              </a:rPr>
              <a:t>SYNCING DATA FROM ANDROID APP TO CLOUD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16" y="2075142"/>
            <a:ext cx="5754757" cy="427485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362" y="2075142"/>
            <a:ext cx="5814612" cy="42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07" y="99660"/>
            <a:ext cx="10515600" cy="1325563"/>
          </a:xfrm>
        </p:spPr>
        <p:txBody>
          <a:bodyPr/>
          <a:lstStyle/>
          <a:p>
            <a:pPr algn="ctr"/>
            <a:r>
              <a:rPr lang="en-IN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Flow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4046" y="1603166"/>
            <a:ext cx="2035436" cy="1571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499" y="1451036"/>
            <a:ext cx="1901301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760" y="4334349"/>
            <a:ext cx="1542570" cy="1489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455" y="1734458"/>
            <a:ext cx="1470818" cy="1470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496" y="3492111"/>
            <a:ext cx="3426034" cy="1633955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>
            <a:off x="1240424" y="2339433"/>
            <a:ext cx="1099931" cy="374200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8535752" y="2260662"/>
            <a:ext cx="546755" cy="1684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Left Arrow 15"/>
          <p:cNvSpPr/>
          <p:nvPr/>
        </p:nvSpPr>
        <p:spPr>
          <a:xfrm>
            <a:off x="3228463" y="4882536"/>
            <a:ext cx="5397689" cy="24353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3354769" y="5103993"/>
            <a:ext cx="5582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ACTION AND RESPONSE FROM APP TO MICROCONTROLLER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5106" y="3042032"/>
            <a:ext cx="279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WEBSERVICE AND ANALYSIS</a:t>
            </a:r>
          </a:p>
        </p:txBody>
      </p:sp>
      <p:sp>
        <p:nvSpPr>
          <p:cNvPr id="20" name="Right Arrow 19"/>
          <p:cNvSpPr/>
          <p:nvPr/>
        </p:nvSpPr>
        <p:spPr>
          <a:xfrm rot="5400000">
            <a:off x="10129771" y="3855090"/>
            <a:ext cx="546755" cy="1948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ight Arrow 20"/>
          <p:cNvSpPr/>
          <p:nvPr/>
        </p:nvSpPr>
        <p:spPr>
          <a:xfrm>
            <a:off x="5204758" y="2260661"/>
            <a:ext cx="546755" cy="1684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 descr="https://lukabit.files.wordpress.com/2014/10/1743615_252205574948777_1854498247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5" y="3411364"/>
            <a:ext cx="3017975" cy="22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5736" y="4383380"/>
            <a:ext cx="1793526" cy="15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609" y="781879"/>
            <a:ext cx="840187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tx2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THANK YOU</a:t>
            </a:r>
          </a:p>
          <a:p>
            <a:pPr algn="ctr"/>
            <a:r>
              <a:rPr lang="en-US" sz="16600" dirty="0">
                <a:solidFill>
                  <a:schemeClr val="tx2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  <a:sym typeface="Wingdings" panose="05000000000000000000" pitchFamily="2" charset="2"/>
              </a:rPr>
              <a:t></a:t>
            </a:r>
            <a:endParaRPr lang="en-US" sz="16600" dirty="0">
              <a:solidFill>
                <a:schemeClr val="tx2">
                  <a:lumMod val="5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401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89" y="490740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Additional goals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:</a:t>
            </a:r>
            <a:endParaRPr lang="en-US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89" y="212482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Getting Started kit with ARM processor based microcontroller.</a:t>
            </a:r>
          </a:p>
          <a:p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Getting Started kit with ARDUINO.</a:t>
            </a:r>
          </a:p>
          <a:p>
            <a:pPr marL="0" indent="0">
              <a:buNone/>
            </a:pP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Getting Started kit with Raspberry Pi. </a:t>
            </a:r>
          </a:p>
          <a:p>
            <a:pPr marL="0" indent="0"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marL="0" indent="0"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90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986"/>
            <a:ext cx="10515600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CONTROL MODES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5" y="1910085"/>
            <a:ext cx="5520965" cy="3785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797" y="5952257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b="1" i="1" dirty="0">
                <a:latin typeface="Verdana"/>
                <a:ea typeface="Verdana"/>
                <a:cs typeface="Verdana"/>
              </a:rPr>
              <a:t>Manual Control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608" y="1910085"/>
            <a:ext cx="5285251" cy="3785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05800" y="5952257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b="1" i="1" dirty="0">
                <a:latin typeface="Verdana"/>
                <a:ea typeface="Verdana"/>
                <a:cs typeface="Verdana"/>
              </a:rPr>
              <a:t>Automatic Control</a:t>
            </a:r>
          </a:p>
        </p:txBody>
      </p:sp>
    </p:spTree>
    <p:extLst>
      <p:ext uri="{BB962C8B-B14F-4D97-AF65-F5344CB8AC3E}">
        <p14:creationId xmlns:p14="http://schemas.microsoft.com/office/powerpoint/2010/main" val="155906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571"/>
          <a:stretch/>
        </p:blipFill>
        <p:spPr>
          <a:xfrm>
            <a:off x="1394569" y="1322249"/>
            <a:ext cx="8621441" cy="5320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6878" y="354877"/>
            <a:ext cx="10431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roportional–</a:t>
            </a:r>
            <a:r>
              <a:rPr lang="en-US" sz="3200" b="1" u="sng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ntegral–</a:t>
            </a:r>
            <a:r>
              <a:rPr lang="en-US" sz="3200" b="1" u="sng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erivative Controller (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PID</a:t>
            </a: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Controller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072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3/PID_Compensation_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4" y="477078"/>
            <a:ext cx="8507895" cy="63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7007" y="246245"/>
            <a:ext cx="1004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Effects of varying </a:t>
            </a: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PID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 parameters (</a:t>
            </a:r>
            <a:r>
              <a:rPr lang="en-US" sz="24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</a:t>
            </a:r>
            <a:r>
              <a:rPr lang="en-US" sz="2400" b="1" baseline="-25000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K</a:t>
            </a:r>
            <a:r>
              <a:rPr lang="en-US" sz="2400" b="1" baseline="-25000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US" sz="2400" b="1" dirty="0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</a:t>
            </a:r>
            <a:r>
              <a:rPr lang="en-US" sz="2400" b="1" baseline="-25000" dirty="0" err="1">
                <a:solidFill>
                  <a:srgbClr val="00206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) on the step response of a system.</a:t>
            </a:r>
          </a:p>
        </p:txBody>
      </p:sp>
    </p:spTree>
    <p:extLst>
      <p:ext uri="{BB962C8B-B14F-4D97-AF65-F5344CB8AC3E}">
        <p14:creationId xmlns:p14="http://schemas.microsoft.com/office/powerpoint/2010/main" val="355524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97" y="735735"/>
            <a:ext cx="11667028" cy="58038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6014" y="141667"/>
            <a:ext cx="594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CONTROL &amp; INSTRUMENTATION LAB</a:t>
            </a:r>
          </a:p>
        </p:txBody>
      </p:sp>
    </p:spTree>
    <p:extLst>
      <p:ext uri="{BB962C8B-B14F-4D97-AF65-F5344CB8AC3E}">
        <p14:creationId xmlns:p14="http://schemas.microsoft.com/office/powerpoint/2010/main" val="138540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45" y="303213"/>
            <a:ext cx="11354418" cy="61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4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7722" y="651287"/>
            <a:ext cx="13185912" cy="1456267"/>
          </a:xfrm>
        </p:spPr>
        <p:txBody>
          <a:bodyPr>
            <a:normAutofit/>
          </a:bodyPr>
          <a:lstStyle/>
          <a:p>
            <a:r>
              <a:rPr lang="en-IN" sz="5400" dirty="0">
                <a:latin typeface="Aldhabi" panose="01000000000000000000" pitchFamily="2" charset="-78"/>
                <a:cs typeface="Aldhabi" panose="01000000000000000000" pitchFamily="2" charset="-78"/>
              </a:rPr>
              <a:t>               </a:t>
            </a:r>
            <a:r>
              <a:rPr lang="en-IN" sz="5400" u="sng" dirty="0">
                <a:latin typeface="Aldhabi" panose="01000000000000000000" pitchFamily="2" charset="-78"/>
                <a:cs typeface="Aldhabi" panose="01000000000000000000" pitchFamily="2" charset="-78"/>
              </a:rPr>
              <a:t>ARDUINO </a:t>
            </a:r>
            <a:r>
              <a:rPr lang="en-IN" sz="5400" dirty="0">
                <a:latin typeface="Aldhabi" panose="01000000000000000000" pitchFamily="2" charset="-78"/>
                <a:cs typeface="Aldhabi" panose="01000000000000000000" pitchFamily="2" charset="-78"/>
              </a:rPr>
              <a:t>		  	</a:t>
            </a:r>
            <a:r>
              <a:rPr lang="en-IN" sz="5400" u="sng" dirty="0">
                <a:latin typeface="Aldhabi" panose="01000000000000000000" pitchFamily="2" charset="-78"/>
                <a:cs typeface="Aldhabi" panose="01000000000000000000" pitchFamily="2" charset="-78"/>
              </a:rPr>
              <a:t>Raspberry pi </a:t>
            </a:r>
            <a:r>
              <a:rPr lang="en-IN" sz="5400" dirty="0">
                <a:latin typeface="Aldhabi" panose="01000000000000000000" pitchFamily="2" charset="-78"/>
                <a:cs typeface="Aldhabi" panose="01000000000000000000" pitchFamily="2" charset="-78"/>
              </a:rPr>
              <a:t>	         	</a:t>
            </a:r>
            <a:r>
              <a:rPr lang="en-IN" sz="5400" u="sng" dirty="0">
                <a:latin typeface="Aldhabi" panose="01000000000000000000" pitchFamily="2" charset="-78"/>
                <a:cs typeface="Aldhabi" panose="01000000000000000000" pitchFamily="2" charset="-78"/>
              </a:rPr>
              <a:t>ARM stm32f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86" y="2292683"/>
            <a:ext cx="4060444" cy="3476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30" y="2292682"/>
            <a:ext cx="3619893" cy="3476625"/>
          </a:xfrm>
          <a:prstGeom prst="rect">
            <a:avLst/>
          </a:prstGeom>
        </p:spPr>
      </p:pic>
      <p:pic>
        <p:nvPicPr>
          <p:cNvPr id="1026" name="Picture 2" descr="http://tmp.avr.net.ru/f4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14217" r="3085" b="15582"/>
          <a:stretch/>
        </p:blipFill>
        <p:spPr bwMode="auto">
          <a:xfrm>
            <a:off x="7820923" y="2662937"/>
            <a:ext cx="4077915" cy="27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2140" y="-33843"/>
            <a:ext cx="813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Aldhabi" panose="01000000000000000000" pitchFamily="2" charset="-78"/>
                <a:cs typeface="Aldhabi" panose="01000000000000000000" pitchFamily="2" charset="-78"/>
              </a:rPr>
              <a:t>GETTING STARTED WITH THE EMBEDDED SYSTEMS</a:t>
            </a:r>
          </a:p>
        </p:txBody>
      </p:sp>
    </p:spTree>
    <p:extLst>
      <p:ext uri="{BB962C8B-B14F-4D97-AF65-F5344CB8AC3E}">
        <p14:creationId xmlns:p14="http://schemas.microsoft.com/office/powerpoint/2010/main" val="284583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141" y="197768"/>
            <a:ext cx="10515600" cy="1325563"/>
          </a:xfrm>
        </p:spPr>
        <p:txBody>
          <a:bodyPr/>
          <a:lstStyle/>
          <a:p>
            <a:pPr algn="ctr"/>
            <a:r>
              <a:rPr lang="en-IN" dirty="0">
                <a:latin typeface="Aldhabi" panose="01000000000000000000" pitchFamily="2" charset="-78"/>
                <a:cs typeface="Aldhabi" panose="01000000000000000000" pitchFamily="2" charset="-78"/>
              </a:rPr>
              <a:t>Integrating different sensors with</a:t>
            </a:r>
            <a:br>
              <a:rPr lang="en-IN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IN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IN" u="sng" dirty="0">
                <a:latin typeface="Aldhabi" panose="01000000000000000000" pitchFamily="2" charset="-78"/>
                <a:cs typeface="Aldhabi" panose="01000000000000000000" pitchFamily="2" charset="-78"/>
              </a:rPr>
              <a:t>Arduino, Raspberry Pi and ARM based  microcontroller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204" y="1899577"/>
            <a:ext cx="2340612" cy="21988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7" y="3977633"/>
            <a:ext cx="3387459" cy="260912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023" y="1690688"/>
            <a:ext cx="2999958" cy="2177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212" y="3977633"/>
            <a:ext cx="3387459" cy="260912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6"/>
          <a:srcRect l="3258" t="4628" b="6112"/>
          <a:stretch/>
        </p:blipFill>
        <p:spPr>
          <a:xfrm>
            <a:off x="8520598" y="3923090"/>
            <a:ext cx="3671402" cy="2609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8358" y="1580810"/>
            <a:ext cx="2372359" cy="239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164</Words>
  <Application>Microsoft Office PowerPoint</Application>
  <PresentationFormat>Widescreen</PresentationFormat>
  <Paragraphs>37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Aldhabi</vt:lpstr>
      <vt:lpstr>Andalus</vt:lpstr>
      <vt:lpstr>Angsana New</vt:lpstr>
      <vt:lpstr>AR ESSENCE</vt:lpstr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Additional goals :</vt:lpstr>
      <vt:lpstr>CONTROL MODES</vt:lpstr>
      <vt:lpstr>PowerPoint Presentation</vt:lpstr>
      <vt:lpstr>PowerPoint Presentation</vt:lpstr>
      <vt:lpstr>PowerPoint Presentation</vt:lpstr>
      <vt:lpstr>PowerPoint Presentation</vt:lpstr>
      <vt:lpstr>               ARDUINO      Raspberry pi            ARM stm32f</vt:lpstr>
      <vt:lpstr>Integrating different sensors with  Arduino, Raspberry Pi and ARM based  microcontroller</vt:lpstr>
      <vt:lpstr>READING DATA FROM ARDUINO TO NOTEPAD/EXCEL TO PC </vt:lpstr>
      <vt:lpstr>Process Variable Monitoring using  Artik Cloud ( IoT based Cloud )</vt:lpstr>
      <vt:lpstr>IBM BLUEMIX CLOUD</vt:lpstr>
      <vt:lpstr>SYNCING DATA FROM ANDROID APP TO CLOUD</vt:lpstr>
      <vt:lpstr> Flow diagram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samit singh sikarwar</cp:lastModifiedBy>
  <cp:revision>21</cp:revision>
  <dcterms:created xsi:type="dcterms:W3CDTF">2016-06-07T13:09:06Z</dcterms:created>
  <dcterms:modified xsi:type="dcterms:W3CDTF">2016-06-08T06:48:18Z</dcterms:modified>
</cp:coreProperties>
</file>