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72" r:id="rId9"/>
    <p:sldId id="281" r:id="rId10"/>
    <p:sldId id="275" r:id="rId11"/>
    <p:sldId id="263" r:id="rId12"/>
    <p:sldId id="264" r:id="rId13"/>
    <p:sldId id="276" r:id="rId14"/>
    <p:sldId id="277" r:id="rId15"/>
    <p:sldId id="280" r:id="rId16"/>
    <p:sldId id="279" r:id="rId17"/>
    <p:sldId id="282" r:id="rId18"/>
    <p:sldId id="283" r:id="rId19"/>
    <p:sldId id="290" r:id="rId20"/>
    <p:sldId id="289" r:id="rId21"/>
    <p:sldId id="278" r:id="rId22"/>
    <p:sldId id="288" r:id="rId23"/>
    <p:sldId id="267" r:id="rId24"/>
    <p:sldId id="284" r:id="rId25"/>
    <p:sldId id="259" r:id="rId26"/>
    <p:sldId id="260" r:id="rId27"/>
    <p:sldId id="261" r:id="rId28"/>
    <p:sldId id="262" r:id="rId29"/>
    <p:sldId id="285" r:id="rId30"/>
    <p:sldId id="287" r:id="rId31"/>
    <p:sldId id="291" r:id="rId32"/>
    <p:sldId id="294" r:id="rId33"/>
    <p:sldId id="293" r:id="rId34"/>
    <p:sldId id="292" r:id="rId35"/>
    <p:sldId id="28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1333500"/>
            <a:ext cx="10261601" cy="21082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/>
              <a:t>Performance Analysis of </a:t>
            </a:r>
            <a:br>
              <a:rPr lang="en-US" sz="7200" b="1" dirty="0"/>
            </a:br>
            <a:r>
              <a:rPr lang="en-US" sz="7200" b="1" dirty="0" smtClean="0"/>
              <a:t>Smart </a:t>
            </a:r>
            <a:r>
              <a:rPr lang="en-US" sz="7200" b="1" dirty="0"/>
              <a:t>Automation </a:t>
            </a:r>
            <a:r>
              <a:rPr lang="en-US" sz="7200" b="1" dirty="0" smtClean="0"/>
              <a:t>Systems</a:t>
            </a:r>
            <a:br>
              <a:rPr lang="en-US" sz="72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699" y="3276600"/>
            <a:ext cx="10261601" cy="32004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Mentor: </a:t>
            </a:r>
            <a:r>
              <a:rPr lang="en-US" b="1" dirty="0" err="1"/>
              <a:t>Jetendra</a:t>
            </a:r>
            <a:r>
              <a:rPr lang="en-US" b="1" dirty="0"/>
              <a:t> Joshi Sir</a:t>
            </a:r>
            <a:endParaRPr lang="en-IN" b="1" dirty="0" smtClean="0">
              <a:cs typeface="Andalus" panose="02020603050405020304" pitchFamily="18" charset="-78"/>
            </a:endParaRPr>
          </a:p>
          <a:p>
            <a:pPr algn="l"/>
            <a:r>
              <a:rPr lang="en-IN" b="1" dirty="0" smtClean="0">
                <a:cs typeface="Andalus" panose="02020603050405020304" pitchFamily="18" charset="-78"/>
              </a:rPr>
              <a:t>Group </a:t>
            </a:r>
            <a:r>
              <a:rPr lang="en-IN" b="1" dirty="0">
                <a:cs typeface="Andalus" panose="02020603050405020304" pitchFamily="18" charset="-78"/>
              </a:rPr>
              <a:t>Members: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>
                <a:cs typeface="Andalus" panose="02020603050405020304" pitchFamily="18" charset="-78"/>
              </a:rPr>
              <a:t>Abhinav</a:t>
            </a:r>
            <a:r>
              <a:rPr lang="en-IN" dirty="0">
                <a:cs typeface="Andalus" panose="02020603050405020304" pitchFamily="18" charset="-78"/>
              </a:rPr>
              <a:t> </a:t>
            </a:r>
            <a:r>
              <a:rPr lang="en-IN" dirty="0" err="1" smtClean="0">
                <a:cs typeface="Andalus" panose="02020603050405020304" pitchFamily="18" charset="-78"/>
              </a:rPr>
              <a:t>Parihar</a:t>
            </a:r>
            <a:endParaRPr lang="en-IN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>
                <a:cs typeface="Andalus" panose="02020603050405020304" pitchFamily="18" charset="-78"/>
              </a:rPr>
              <a:t>Hitika</a:t>
            </a:r>
            <a:r>
              <a:rPr lang="en-IN" dirty="0">
                <a:cs typeface="Andalus" panose="02020603050405020304" pitchFamily="18" charset="-78"/>
              </a:rPr>
              <a:t> </a:t>
            </a:r>
            <a:r>
              <a:rPr lang="en-IN" dirty="0" err="1" smtClean="0">
                <a:cs typeface="Andalus" panose="02020603050405020304" pitchFamily="18" charset="-78"/>
              </a:rPr>
              <a:t>Handa</a:t>
            </a:r>
            <a:endParaRPr lang="en-IN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>
                <a:cs typeface="Andalus" panose="02020603050405020304" pitchFamily="18" charset="-78"/>
              </a:rPr>
              <a:t>S.R.Rahul</a:t>
            </a:r>
            <a:endParaRPr lang="en-IN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>
                <a:cs typeface="Andalus" panose="02020603050405020304" pitchFamily="18" charset="-78"/>
              </a:rPr>
              <a:t>Karanam</a:t>
            </a:r>
            <a:r>
              <a:rPr lang="en-IN" dirty="0">
                <a:cs typeface="Andalus" panose="02020603050405020304" pitchFamily="18" charset="-78"/>
              </a:rPr>
              <a:t> </a:t>
            </a:r>
            <a:r>
              <a:rPr lang="en-IN" dirty="0" smtClean="0">
                <a:cs typeface="Andalus" panose="02020603050405020304" pitchFamily="18" charset="-78"/>
              </a:rPr>
              <a:t>Rakesh</a:t>
            </a:r>
            <a:endParaRPr lang="en-IN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>
                <a:cs typeface="Andalus" panose="02020603050405020304" pitchFamily="18" charset="-78"/>
              </a:rPr>
              <a:t>Kandula</a:t>
            </a:r>
            <a:r>
              <a:rPr lang="en-IN" dirty="0">
                <a:cs typeface="Andalus" panose="02020603050405020304" pitchFamily="18" charset="-78"/>
              </a:rPr>
              <a:t> Mohan S</a:t>
            </a:r>
            <a:r>
              <a:rPr lang="en-IN" dirty="0" smtClean="0">
                <a:cs typeface="Andalus" panose="02020603050405020304" pitchFamily="18" charset="-78"/>
              </a:rPr>
              <a:t>ai</a:t>
            </a:r>
            <a:endParaRPr lang="en-IN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 err="1" smtClean="0">
                <a:cs typeface="Andalus" panose="02020603050405020304" pitchFamily="18" charset="-78"/>
              </a:rPr>
              <a:t>Dandu</a:t>
            </a:r>
            <a:r>
              <a:rPr lang="en-IN" dirty="0" smtClean="0">
                <a:cs typeface="Andalus" panose="02020603050405020304" pitchFamily="18" charset="-78"/>
              </a:rPr>
              <a:t> </a:t>
            </a:r>
            <a:r>
              <a:rPr lang="en-IN" dirty="0" err="1">
                <a:cs typeface="Andalus" panose="02020603050405020304" pitchFamily="18" charset="-78"/>
              </a:rPr>
              <a:t>G</a:t>
            </a:r>
            <a:r>
              <a:rPr lang="en-IN" dirty="0" err="1" smtClean="0">
                <a:cs typeface="Andalus" panose="02020603050405020304" pitchFamily="18" charset="-78"/>
              </a:rPr>
              <a:t>eet</a:t>
            </a:r>
            <a:r>
              <a:rPr lang="en-IN" dirty="0" smtClean="0">
                <a:cs typeface="Andalus" panose="02020603050405020304" pitchFamily="18" charset="-78"/>
              </a:rPr>
              <a:t> Kamal </a:t>
            </a:r>
            <a:r>
              <a:rPr lang="en-IN" dirty="0" err="1">
                <a:cs typeface="Andalus" panose="02020603050405020304" pitchFamily="18" charset="-78"/>
              </a:rPr>
              <a:t>T</a:t>
            </a:r>
            <a:r>
              <a:rPr lang="en-IN" dirty="0" err="1" smtClean="0">
                <a:cs typeface="Andalus" panose="02020603050405020304" pitchFamily="18" charset="-78"/>
              </a:rPr>
              <a:t>ej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2286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smtClean="0"/>
              <a:t>NRF24L01 with Arduino and Raspberry Pi</a:t>
            </a:r>
            <a:endParaRPr lang="en-US" sz="4400" dirty="0"/>
          </a:p>
        </p:txBody>
      </p:sp>
      <p:pic>
        <p:nvPicPr>
          <p:cNvPr id="1026" name="Picture 2" descr="Image result for arduino with nrf24l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2312"/>
            <a:ext cx="5295900" cy="41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spberry pi with nrf24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92312"/>
            <a:ext cx="5410607" cy="41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NRF24L01 setup for Arduino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282" y="1892300"/>
            <a:ext cx="6897436" cy="42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NRF24L01 setup for Raspberry </a:t>
            </a:r>
            <a:r>
              <a:rPr lang="en-IN" dirty="0" smtClean="0"/>
              <a:t>Pi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69" y="1690688"/>
            <a:ext cx="6900862" cy="48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NRF24L01 Performance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999860"/>
              </p:ext>
            </p:extLst>
          </p:nvPr>
        </p:nvGraphicFramePr>
        <p:xfrm>
          <a:off x="1656158" y="1690688"/>
          <a:ext cx="8128004" cy="232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/>
                <a:gridCol w="2032001"/>
                <a:gridCol w="2032001"/>
                <a:gridCol w="2032001"/>
              </a:tblGrid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Packets Acknowledged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Throughput</a:t>
                      </a:r>
                      <a:endParaRPr lang="en-US" dirty="0"/>
                    </a:p>
                  </a:txBody>
                  <a:tcPr/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less than 1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 </a:t>
                      </a:r>
                      <a:r>
                        <a:rPr lang="en-IN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118 packets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100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94 packets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150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 </a:t>
                      </a:r>
                      <a:r>
                        <a:rPr lang="en-IN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57 packets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200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 </a:t>
                      </a:r>
                      <a:r>
                        <a:rPr lang="en-IN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 packets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88957"/>
              </p:ext>
            </p:extLst>
          </p:nvPr>
        </p:nvGraphicFramePr>
        <p:xfrm>
          <a:off x="1656162" y="460216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11.3mA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Reception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13.1mA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Standby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900nA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NRF24L01 Output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2451100"/>
            <a:ext cx="882015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Bluetooth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/>
              <a:t>-80dBm sensitivity </a:t>
            </a:r>
          </a:p>
          <a:p>
            <a:r>
              <a:rPr lang="en-US" dirty="0" smtClean="0"/>
              <a:t>Up </a:t>
            </a:r>
            <a:r>
              <a:rPr lang="en-US" dirty="0"/>
              <a:t>to +4dBm RF transmit power </a:t>
            </a:r>
          </a:p>
          <a:p>
            <a:r>
              <a:rPr lang="en-US" dirty="0" smtClean="0"/>
              <a:t>Low </a:t>
            </a:r>
            <a:r>
              <a:rPr lang="en-US" dirty="0"/>
              <a:t>Power 1.8V Operation ,1.8 to 3.6V I/O </a:t>
            </a:r>
          </a:p>
          <a:p>
            <a:r>
              <a:rPr lang="en-US" dirty="0" smtClean="0"/>
              <a:t>PIO </a:t>
            </a:r>
            <a:r>
              <a:rPr lang="en-US" dirty="0"/>
              <a:t>control </a:t>
            </a:r>
          </a:p>
          <a:p>
            <a:r>
              <a:rPr lang="en-US" dirty="0" smtClean="0"/>
              <a:t>UART </a:t>
            </a:r>
            <a:r>
              <a:rPr lang="en-US" dirty="0"/>
              <a:t>interface with programmable baud rate </a:t>
            </a:r>
          </a:p>
          <a:p>
            <a:r>
              <a:rPr lang="en-US" dirty="0" smtClean="0"/>
              <a:t>With </a:t>
            </a:r>
            <a:r>
              <a:rPr lang="en-US" dirty="0"/>
              <a:t>integrated antenna </a:t>
            </a:r>
          </a:p>
          <a:p>
            <a:r>
              <a:rPr lang="en-US" dirty="0" smtClean="0"/>
              <a:t>With </a:t>
            </a:r>
            <a:r>
              <a:rPr lang="en-US" dirty="0"/>
              <a:t>edge connector </a:t>
            </a:r>
          </a:p>
          <a:p>
            <a:r>
              <a:rPr lang="en-US" dirty="0"/>
              <a:t>Modulation: GFSK(Gaussian Frequency Shift Keying)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/>
              <a:t>Bluetooth with Arduino and Raspberry Pi</a:t>
            </a:r>
            <a:endParaRPr lang="en-US" sz="4800" dirty="0"/>
          </a:p>
        </p:txBody>
      </p:sp>
      <p:pic>
        <p:nvPicPr>
          <p:cNvPr id="2050" name="Picture 2" descr="Image result for bluetooth hc 05 with ardui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690688"/>
            <a:ext cx="5295446" cy="3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luetooth hc 05 with raspberry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46" y="1690688"/>
            <a:ext cx="5690054" cy="3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Bluetooth Performance Analysis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176301"/>
              </p:ext>
            </p:extLst>
          </p:nvPr>
        </p:nvGraphicFramePr>
        <p:xfrm>
          <a:off x="1120775" y="1825625"/>
          <a:ext cx="10233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/>
                <a:gridCol w="2558256"/>
                <a:gridCol w="2558256"/>
                <a:gridCol w="25582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Range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Latency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Throughput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Power Consumption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Less than 1 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220 </a:t>
                      </a:r>
                      <a:r>
                        <a:rPr lang="en-IN" baseline="0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41mA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Image result for bluetooth arduino at comm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242945"/>
            <a:ext cx="67119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BLE (</a:t>
            </a:r>
            <a:r>
              <a:rPr lang="en-US" dirty="0"/>
              <a:t>Bluetooth </a:t>
            </a:r>
            <a:r>
              <a:rPr lang="en-US" dirty="0" smtClean="0"/>
              <a:t>Low </a:t>
            </a:r>
            <a:r>
              <a:rPr lang="en-US" dirty="0"/>
              <a:t>E</a:t>
            </a:r>
            <a:r>
              <a:rPr lang="en-US" dirty="0" smtClean="0"/>
              <a:t>nergy</a:t>
            </a:r>
            <a:r>
              <a:rPr lang="en-IN" dirty="0" smtClean="0"/>
              <a:t>)</a:t>
            </a:r>
            <a:endParaRPr lang="en-US" dirty="0"/>
          </a:p>
        </p:txBody>
      </p:sp>
      <p:pic>
        <p:nvPicPr>
          <p:cNvPr id="7" name="Content Placeholder 6" descr="a48bfaf6-f39e-4037-861f-3d32dba24e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276" y="1544271"/>
            <a:ext cx="5439508" cy="5107048"/>
          </a:xfrm>
        </p:spPr>
      </p:pic>
    </p:spTree>
    <p:extLst>
      <p:ext uri="{BB962C8B-B14F-4D97-AF65-F5344CB8AC3E}">
        <p14:creationId xmlns:p14="http://schemas.microsoft.com/office/powerpoint/2010/main" val="38653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BLE (</a:t>
            </a:r>
            <a:r>
              <a:rPr lang="en-US" dirty="0" smtClean="0"/>
              <a:t>Bluetooth Low Energy</a:t>
            </a:r>
            <a:r>
              <a:rPr lang="en-I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Bluetooth version 4.0 is known as Bluetooth Low Energy or BLE. </a:t>
            </a:r>
          </a:p>
          <a:p>
            <a:r>
              <a:rPr lang="en-US" sz="2000" dirty="0" smtClean="0"/>
              <a:t>It is low power variation of original traditional Bluetooth standard. </a:t>
            </a:r>
          </a:p>
          <a:p>
            <a:r>
              <a:rPr lang="en-US" sz="2000" dirty="0" smtClean="0"/>
              <a:t>Like Bluetooth, it is also managed and maintained by Bluetooth SIG.</a:t>
            </a:r>
          </a:p>
          <a:p>
            <a:r>
              <a:rPr lang="en-US" sz="2000" dirty="0" smtClean="0"/>
              <a:t>Due to low power consumption and low power sleep modes, BLE devices can be operated using coin cell for years.</a:t>
            </a:r>
            <a:endParaRPr lang="en-US" sz="2000" dirty="0"/>
          </a:p>
        </p:txBody>
      </p:sp>
      <p:pic>
        <p:nvPicPr>
          <p:cNvPr id="50178" name="Picture 2" descr="http://www.ni.com/cms/images/devzone/pub/Page_10_Figur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605" y="3487614"/>
            <a:ext cx="5429250" cy="31242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983709" y="6581001"/>
            <a:ext cx="378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Courtesy: http://www.ni.com/newsletter/51685/en/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Rationale of work.</a:t>
            </a:r>
          </a:p>
          <a:p>
            <a:r>
              <a:rPr lang="en-IN" dirty="0" smtClean="0"/>
              <a:t>Objectives of the work.</a:t>
            </a:r>
            <a:endParaRPr lang="en-IN" dirty="0"/>
          </a:p>
          <a:p>
            <a:r>
              <a:rPr lang="en-IN" dirty="0"/>
              <a:t>Methodology.</a:t>
            </a:r>
          </a:p>
          <a:p>
            <a:r>
              <a:rPr lang="en-US" dirty="0" smtClean="0"/>
              <a:t>Results </a:t>
            </a:r>
            <a:r>
              <a:rPr lang="en-US" dirty="0"/>
              <a:t>of the work </a:t>
            </a:r>
            <a:r>
              <a:rPr lang="en-US" dirty="0" smtClean="0"/>
              <a:t>completed.</a:t>
            </a:r>
            <a:endParaRPr lang="en-US" dirty="0"/>
          </a:p>
          <a:p>
            <a:r>
              <a:rPr lang="en-US" dirty="0" smtClean="0"/>
              <a:t>Difficulty.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BLE </a:t>
            </a:r>
            <a:r>
              <a:rPr lang="en-IN" dirty="0"/>
              <a:t>Performance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20775" y="1825625"/>
          <a:ext cx="10233024" cy="321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/>
                <a:gridCol w="2558256"/>
                <a:gridCol w="2558256"/>
                <a:gridCol w="2558256"/>
              </a:tblGrid>
              <a:tr h="95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Range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Latency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Throughput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Power Consumption</a:t>
                      </a:r>
                      <a:endParaRPr lang="en-US" sz="2400" dirty="0" smtClean="0"/>
                    </a:p>
                  </a:txBody>
                  <a:tcPr/>
                </a:tc>
              </a:tr>
              <a:tr h="75215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Less than 1 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aseline="0" dirty="0" smtClean="0"/>
                        <a:t>206 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14mA</a:t>
                      </a:r>
                      <a:endParaRPr lang="en-US" sz="2400" dirty="0"/>
                    </a:p>
                  </a:txBody>
                  <a:tcPr/>
                </a:tc>
              </a:tr>
              <a:tr h="752153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10 meters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225ms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15mA</a:t>
                      </a:r>
                      <a:endParaRPr lang="en-US" sz="2400" dirty="0"/>
                    </a:p>
                  </a:txBody>
                  <a:tcPr/>
                </a:tc>
              </a:tr>
              <a:tr h="7521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 meters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270ms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15mA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LoRaWAN</a:t>
            </a:r>
            <a:r>
              <a:rPr lang="en-US" dirty="0"/>
              <a:t> is a Low Power Wide Area Network</a:t>
            </a:r>
          </a:p>
          <a:p>
            <a:r>
              <a:rPr lang="en-US" dirty="0"/>
              <a:t>Support low-cost</a:t>
            </a:r>
          </a:p>
          <a:p>
            <a:r>
              <a:rPr lang="en-US" dirty="0"/>
              <a:t>Mobile</a:t>
            </a:r>
          </a:p>
          <a:p>
            <a:r>
              <a:rPr lang="en-US" dirty="0"/>
              <a:t>Secure bi-directional communication for Internet of Things (</a:t>
            </a:r>
            <a:r>
              <a:rPr lang="en-US" dirty="0" err="1"/>
              <a:t>IoT</a:t>
            </a:r>
            <a:r>
              <a:rPr lang="en-US" dirty="0"/>
              <a:t>), machine-to-machine (M2M), and Smart city</a:t>
            </a:r>
          </a:p>
          <a:p>
            <a:r>
              <a:rPr lang="en-US" dirty="0"/>
              <a:t>Low power consumption </a:t>
            </a:r>
          </a:p>
          <a:p>
            <a:r>
              <a:rPr lang="en-US" dirty="0"/>
              <a:t>Designed to support large networks with millions and millions of devices</a:t>
            </a:r>
          </a:p>
          <a:p>
            <a:r>
              <a:rPr lang="en-US" dirty="0"/>
              <a:t>Lora WAN operates in unlicensed radio spectrum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21" y="161925"/>
            <a:ext cx="10515600" cy="1325563"/>
          </a:xfrm>
        </p:spPr>
        <p:txBody>
          <a:bodyPr/>
          <a:lstStyle/>
          <a:p>
            <a:r>
              <a:rPr lang="en-IN" dirty="0" err="1" smtClean="0"/>
              <a:t>LoPy</a:t>
            </a:r>
            <a:r>
              <a:rPr lang="en-IN" dirty="0" smtClean="0"/>
              <a:t>	</a:t>
            </a:r>
            <a:endParaRPr lang="en-US" dirty="0"/>
          </a:p>
        </p:txBody>
      </p:sp>
      <p:pic>
        <p:nvPicPr>
          <p:cNvPr id="1028" name="Picture 4" descr="https://cdn-shop.adafruit.com/970x728/3340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04924"/>
            <a:ext cx="7393843" cy="53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LoPy</a:t>
            </a:r>
            <a:r>
              <a:rPr lang="en-IN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Range Specification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Node range: Up to 40km (when in line of sight). </a:t>
            </a:r>
            <a:endParaRPr lang="en-US" dirty="0" smtClean="0"/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Nano-Gateway: Up to 5 km (when in line of sight). </a:t>
            </a:r>
            <a:endParaRPr lang="en-US" dirty="0" smtClean="0"/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Nano Gateway Capacity: up to 100 nodes.</a:t>
            </a:r>
          </a:p>
          <a:p>
            <a:pPr fontAlgn="base"/>
            <a:r>
              <a:rPr lang="en-US" b="1" dirty="0"/>
              <a:t>Power 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Input: 3.3V - 5.5V</a:t>
            </a:r>
            <a:r>
              <a:rPr lang="en-US" dirty="0" smtClean="0"/>
              <a:t>.</a:t>
            </a:r>
            <a:endParaRPr lang="en-US" dirty="0"/>
          </a:p>
          <a:p>
            <a:pPr lvl="1" fontAlgn="base"/>
            <a:r>
              <a:rPr lang="en-US" dirty="0" smtClean="0"/>
              <a:t>Wi-Fi:12 </a:t>
            </a:r>
            <a:r>
              <a:rPr lang="en-US" dirty="0"/>
              <a:t>mA in active mode, 5uA in standby. </a:t>
            </a:r>
            <a:endParaRPr lang="en-US" dirty="0" smtClean="0"/>
          </a:p>
          <a:p>
            <a:pPr lvl="1" fontAlgn="base"/>
            <a:r>
              <a:rPr lang="en-US" dirty="0" smtClean="0"/>
              <a:t> </a:t>
            </a:r>
            <a:r>
              <a:rPr lang="en-US" dirty="0" err="1"/>
              <a:t>LoRa</a:t>
            </a:r>
            <a:r>
              <a:rPr lang="en-US" dirty="0"/>
              <a:t>: 3mA in active mode, 39mA during </a:t>
            </a:r>
            <a:r>
              <a:rPr lang="en-US" dirty="0" err="1"/>
              <a:t>Tx</a:t>
            </a:r>
            <a:r>
              <a:rPr lang="en-US" dirty="0"/>
              <a:t>, 14mA during Rx. </a:t>
            </a:r>
          </a:p>
          <a:p>
            <a:pPr fontAlgn="base"/>
            <a:r>
              <a:rPr lang="en-US" b="1" dirty="0"/>
              <a:t>Bluetooth</a:t>
            </a:r>
          </a:p>
          <a:p>
            <a:pPr lvl="1" fontAlgn="base"/>
            <a:r>
              <a:rPr lang="en-US" dirty="0" smtClean="0"/>
              <a:t>Bluetooth </a:t>
            </a:r>
            <a:r>
              <a:rPr lang="en-US" dirty="0"/>
              <a:t>Smart: Both standard Bluetooth and BLE </a:t>
            </a:r>
            <a:r>
              <a:rPr lang="en-US" dirty="0" smtClean="0"/>
              <a:t>supported.</a:t>
            </a:r>
          </a:p>
          <a:p>
            <a:pPr lvl="1" fontAlgn="base"/>
            <a:r>
              <a:rPr lang="en-US" dirty="0" smtClean="0"/>
              <a:t>BLE</a:t>
            </a:r>
            <a:r>
              <a:rPr lang="en-US" dirty="0"/>
              <a:t>: 8mA in active mode, 2uA in standby.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LoPy</a:t>
            </a:r>
            <a:r>
              <a:rPr lang="en-IN" dirty="0" smtClean="0"/>
              <a:t> Performance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058729"/>
              </p:ext>
            </p:extLst>
          </p:nvPr>
        </p:nvGraphicFramePr>
        <p:xfrm>
          <a:off x="1120774" y="2155823"/>
          <a:ext cx="10233026" cy="31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513"/>
                <a:gridCol w="5116513"/>
              </a:tblGrid>
              <a:tr h="79136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State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Power Consumption</a:t>
                      </a:r>
                      <a:endParaRPr lang="en-US" sz="2400" dirty="0"/>
                    </a:p>
                  </a:txBody>
                  <a:tcPr/>
                </a:tc>
              </a:tr>
              <a:tr h="79136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2.8 mA</a:t>
                      </a:r>
                      <a:endParaRPr lang="en-US" sz="2400" dirty="0"/>
                    </a:p>
                  </a:txBody>
                  <a:tcPr/>
                </a:tc>
              </a:tr>
              <a:tr h="79136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Transmitting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38.9 mA</a:t>
                      </a:r>
                      <a:endParaRPr lang="en-US" sz="2400" dirty="0"/>
                    </a:p>
                  </a:txBody>
                  <a:tcPr/>
                </a:tc>
              </a:tr>
              <a:tr h="79136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Receiving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14.2 mA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LoPy</a:t>
            </a:r>
            <a:r>
              <a:rPr lang="en-IN" dirty="0" smtClean="0"/>
              <a:t> (Unconfirmed)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537" y="1825625"/>
            <a:ext cx="6153501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5054" y="6425168"/>
            <a:ext cx="3652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Courtesy: https</a:t>
            </a:r>
            <a:r>
              <a:rPr lang="en-US" sz="1400" dirty="0"/>
              <a:t>://www.lora-alliance.org/</a:t>
            </a:r>
          </a:p>
        </p:txBody>
      </p:sp>
    </p:spTree>
    <p:extLst>
      <p:ext uri="{BB962C8B-B14F-4D97-AF65-F5344CB8AC3E}">
        <p14:creationId xmlns:p14="http://schemas.microsoft.com/office/powerpoint/2010/main" val="3724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{</a:t>
            </a:r>
          </a:p>
          <a:p>
            <a:r>
              <a:rPr lang="fr-FR" dirty="0"/>
              <a:t>	uint8_t port = 1;</a:t>
            </a:r>
          </a:p>
          <a:p>
            <a:r>
              <a:rPr lang="fr-FR" dirty="0"/>
              <a:t>	char data[]  = “010203040506070809”;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LoRaWAN.sendUnconfirmed</a:t>
            </a:r>
            <a:r>
              <a:rPr lang="fr-FR" dirty="0"/>
              <a:t>( port, data);</a:t>
            </a:r>
          </a:p>
          <a:p>
            <a:r>
              <a:rPr lang="fr-FR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LoPy</a:t>
            </a:r>
            <a:r>
              <a:rPr lang="en-IN" dirty="0" smtClean="0"/>
              <a:t> (Confirmed)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1" y="1825624"/>
            <a:ext cx="6143608" cy="4485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2569" y="6453838"/>
            <a:ext cx="3652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Courtesy: https://www.lora-alliance.org/</a:t>
            </a:r>
          </a:p>
        </p:txBody>
      </p:sp>
    </p:spTree>
    <p:extLst>
      <p:ext uri="{BB962C8B-B14F-4D97-AF65-F5344CB8AC3E}">
        <p14:creationId xmlns:p14="http://schemas.microsoft.com/office/powerpoint/2010/main" val="1974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{</a:t>
            </a:r>
          </a:p>
          <a:p>
            <a:r>
              <a:rPr lang="fr-FR" dirty="0"/>
              <a:t>	uint8_t port = 1;</a:t>
            </a:r>
          </a:p>
          <a:p>
            <a:r>
              <a:rPr lang="fr-FR" dirty="0"/>
              <a:t>	char data[]  = “010203040506070809”;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LoRaWAN.sendConfirmed</a:t>
            </a:r>
            <a:r>
              <a:rPr lang="fr-FR" dirty="0"/>
              <a:t>( port, data);</a:t>
            </a:r>
          </a:p>
          <a:p>
            <a:r>
              <a:rPr lang="fr-FR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LoPy</a:t>
            </a:r>
            <a:r>
              <a:rPr lang="en-IN" dirty="0"/>
              <a:t> Performance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660472"/>
              </p:ext>
            </p:extLst>
          </p:nvPr>
        </p:nvGraphicFramePr>
        <p:xfrm>
          <a:off x="1120775" y="1825625"/>
          <a:ext cx="10233024" cy="428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008"/>
                <a:gridCol w="3411008"/>
                <a:gridCol w="3411008"/>
              </a:tblGrid>
              <a:tr h="85661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Transmit mode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Latency (10–Byte Packet)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Throughput</a:t>
                      </a:r>
                      <a:endParaRPr lang="en-US" sz="2400" dirty="0"/>
                    </a:p>
                  </a:txBody>
                  <a:tcPr/>
                </a:tc>
              </a:tr>
              <a:tr h="85661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Send unconfirmed at</a:t>
                      </a:r>
                      <a:r>
                        <a:rPr lang="en-IN" sz="2400" baseline="0" dirty="0" smtClean="0"/>
                        <a:t> 5470 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2.7 seconds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98%</a:t>
                      </a:r>
                      <a:endParaRPr lang="en-US" sz="2400" dirty="0"/>
                    </a:p>
                  </a:txBody>
                  <a:tcPr/>
                </a:tc>
              </a:tr>
              <a:tr h="856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unconfirmed at</a:t>
                      </a:r>
                      <a:r>
                        <a:rPr lang="en-IN" sz="2400" baseline="0" dirty="0" smtClean="0"/>
                        <a:t> 250 bps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4.2 seconds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/>
                </a:tc>
              </a:tr>
              <a:tr h="856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confirmed at</a:t>
                      </a:r>
                      <a:r>
                        <a:rPr lang="en-IN" sz="2400" baseline="0" dirty="0" smtClean="0"/>
                        <a:t> 5470 bps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1.6 seconds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97%</a:t>
                      </a:r>
                      <a:endParaRPr lang="en-US" sz="2400" dirty="0"/>
                    </a:p>
                  </a:txBody>
                  <a:tcPr/>
                </a:tc>
              </a:tr>
              <a:tr h="856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confirmed at</a:t>
                      </a:r>
                      <a:r>
                        <a:rPr lang="en-IN" sz="2400" baseline="0" dirty="0" smtClean="0"/>
                        <a:t> 250 bps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4.1 seconds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Rationale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Internet of Things.</a:t>
            </a:r>
          </a:p>
          <a:p>
            <a:r>
              <a:rPr lang="en-IN" dirty="0"/>
              <a:t>Smart Automation Systems.</a:t>
            </a:r>
          </a:p>
          <a:p>
            <a:pPr lvl="1"/>
            <a:r>
              <a:rPr lang="en-IN" dirty="0"/>
              <a:t>Smart City.</a:t>
            </a:r>
          </a:p>
          <a:p>
            <a:pPr lvl="1"/>
            <a:r>
              <a:rPr lang="en-IN" dirty="0"/>
              <a:t>Residential Automation.</a:t>
            </a:r>
          </a:p>
          <a:p>
            <a:pPr lvl="1"/>
            <a:r>
              <a:rPr lang="en-IN" dirty="0"/>
              <a:t>Commercial Automation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Analysis of Performance Parameters.</a:t>
            </a:r>
          </a:p>
          <a:p>
            <a:pPr lvl="1"/>
            <a:r>
              <a:rPr lang="en-IN" dirty="0"/>
              <a:t>Arduino.</a:t>
            </a:r>
          </a:p>
          <a:p>
            <a:pPr lvl="1"/>
            <a:r>
              <a:rPr lang="en-IN" dirty="0"/>
              <a:t>Raspberry Pi.</a:t>
            </a:r>
          </a:p>
          <a:p>
            <a:pPr lvl="1"/>
            <a:r>
              <a:rPr lang="en-IN" dirty="0"/>
              <a:t>Lora </a:t>
            </a:r>
            <a:r>
              <a:rPr lang="en-IN" dirty="0" smtClean="0"/>
              <a:t>WAN</a:t>
            </a:r>
            <a:endParaRPr lang="en-IN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Things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It is a global community of 12776 people over 82 countries building a global Internet of Things data network.</a:t>
            </a:r>
          </a:p>
          <a:p>
            <a:r>
              <a:rPr lang="en-US" sz="2400" dirty="0" smtClean="0"/>
              <a:t>It uses a long range and low power radio frequency protocol called </a:t>
            </a:r>
            <a:r>
              <a:rPr lang="en-US" sz="2400" dirty="0" err="1" smtClean="0"/>
              <a:t>LoRaWAN</a:t>
            </a:r>
            <a:r>
              <a:rPr lang="en-US" sz="2400" dirty="0" smtClean="0"/>
              <a:t> and for short range Bluetooth 4.2.</a:t>
            </a:r>
          </a:p>
          <a:p>
            <a:r>
              <a:rPr lang="en-US" sz="2400" dirty="0" smtClean="0"/>
              <a:t>The technology allows for things to talk to the internet without 3G or </a:t>
            </a:r>
            <a:r>
              <a:rPr lang="en-US" sz="2400" dirty="0" err="1" smtClean="0"/>
              <a:t>WiFi</a:t>
            </a:r>
            <a:r>
              <a:rPr lang="en-US" sz="2400" dirty="0" smtClean="0"/>
              <a:t>. So no Wi-Fi codes </a:t>
            </a:r>
            <a:r>
              <a:rPr lang="en-US" sz="2400" dirty="0"/>
              <a:t>and no mobile subscriptions.</a:t>
            </a:r>
            <a:endParaRPr lang="en-US" sz="2400" dirty="0" smtClean="0"/>
          </a:p>
          <a:p>
            <a:r>
              <a:rPr lang="en-US" sz="2400" dirty="0" smtClean="0"/>
              <a:t>In order to provision our node on TTN, we need to first get the factory configured Device EUI, which is simple enough to do and involves entering a few lines of Python into the REPL (interpreter prompt). With this we can then register the </a:t>
            </a:r>
            <a:r>
              <a:rPr lang="en-US" sz="2400" dirty="0" err="1" smtClean="0"/>
              <a:t>LoPy</a:t>
            </a:r>
            <a:r>
              <a:rPr lang="en-US" sz="2400" dirty="0" smtClean="0"/>
              <a:t> against our test application via TTN Console.</a:t>
            </a:r>
            <a:endParaRPr lang="en-US" sz="2400" dirty="0"/>
          </a:p>
        </p:txBody>
      </p:sp>
      <p:pic>
        <p:nvPicPr>
          <p:cNvPr id="2050" name="Picture 2" descr="https://www.rs-online.com/designspark/rel-assets/dsauto/temp/uploaded/TTNLogo.png?w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6061" y="369644"/>
            <a:ext cx="2379785" cy="16380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37709" y="6421288"/>
            <a:ext cx="3602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Courtesy: https://www.thethingsnetwork.org/#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43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Things Network</a:t>
            </a:r>
            <a:endParaRPr lang="en-US" dirty="0"/>
          </a:p>
        </p:txBody>
      </p:sp>
      <p:pic>
        <p:nvPicPr>
          <p:cNvPr id="6" name="Content Placeholder 5" descr="LoPy-Regis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3493478"/>
            <a:ext cx="5589586" cy="2731477"/>
          </a:xfrm>
        </p:spPr>
      </p:pic>
      <p:pic>
        <p:nvPicPr>
          <p:cNvPr id="5" name="Picture 4" descr="https://www.rs-online.com/designspark/rel-assets/dsauto/temp/uploaded/LoPy-DevE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532" y="1652952"/>
            <a:ext cx="4403007" cy="1423989"/>
          </a:xfrm>
          <a:prstGeom prst="rect">
            <a:avLst/>
          </a:prstGeom>
          <a:noFill/>
        </p:spPr>
      </p:pic>
      <p:pic>
        <p:nvPicPr>
          <p:cNvPr id="52228" name="Picture 4" descr="https://www.rs-online.com/designspark/rel-assets/dsauto/temp/uploaded/MyFirstMicroPython.png?w=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90" y="2063261"/>
            <a:ext cx="5109151" cy="392723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737709" y="6421288"/>
            <a:ext cx="3602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Courtesy: https://www.thethingsnetwork.org/#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Things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India, there are 8 communities based in different cities, </a:t>
            </a:r>
            <a:r>
              <a:rPr lang="en-US" dirty="0" smtClean="0"/>
              <a:t>Bengaluru, Chennai, Coimbatore, Kochi, Mumbai, Mysore, New Delhi and Pune.</a:t>
            </a:r>
          </a:p>
          <a:p>
            <a:r>
              <a:rPr lang="en-IN" dirty="0" smtClean="0"/>
              <a:t>Bengaluru is the official community of  The Things Network in India.</a:t>
            </a:r>
          </a:p>
          <a:p>
            <a:r>
              <a:rPr lang="en-IN" dirty="0" smtClean="0"/>
              <a:t>But, there </a:t>
            </a:r>
            <a:r>
              <a:rPr lang="en-IN" dirty="0" smtClean="0"/>
              <a:t>is one</a:t>
            </a:r>
            <a:r>
              <a:rPr lang="en-IN" dirty="0" smtClean="0"/>
              <a:t> gateway </a:t>
            </a:r>
            <a:r>
              <a:rPr lang="en-IN" dirty="0" smtClean="0"/>
              <a:t>available in </a:t>
            </a:r>
            <a:r>
              <a:rPr lang="en-IN" dirty="0" err="1" smtClean="0"/>
              <a:t>Benguluru</a:t>
            </a:r>
            <a:r>
              <a:rPr lang="en-IN" dirty="0" smtClean="0"/>
              <a:t> </a:t>
            </a:r>
            <a:r>
              <a:rPr lang="en-IN" dirty="0" smtClean="0"/>
              <a:t>community in India.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Things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679" y="1690688"/>
            <a:ext cx="9284641" cy="4853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0825" y="6544029"/>
            <a:ext cx="3602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Courtesy: https://www.thethingsnetwork.org/#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2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For </a:t>
            </a:r>
            <a:r>
              <a:rPr lang="en-IN" dirty="0" err="1" smtClean="0"/>
              <a:t>LoRa</a:t>
            </a:r>
            <a:r>
              <a:rPr lang="en-IN" dirty="0"/>
              <a:t> </a:t>
            </a:r>
            <a:r>
              <a:rPr lang="en-IN" dirty="0" smtClean="0"/>
              <a:t>communication between two or more </a:t>
            </a:r>
            <a:r>
              <a:rPr lang="en-IN" dirty="0" err="1" smtClean="0"/>
              <a:t>LoPy</a:t>
            </a:r>
            <a:r>
              <a:rPr lang="en-IN" dirty="0" smtClean="0"/>
              <a:t> modules, we need a gateway connecting them.</a:t>
            </a:r>
          </a:p>
          <a:p>
            <a:r>
              <a:rPr lang="en-IN" dirty="0" smtClean="0"/>
              <a:t>The gateway for </a:t>
            </a:r>
            <a:r>
              <a:rPr lang="en-IN" dirty="0" err="1" smtClean="0"/>
              <a:t>LoRa</a:t>
            </a:r>
            <a:r>
              <a:rPr lang="en-IN" dirty="0" smtClean="0"/>
              <a:t> is not available and we need to buy it to complete our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181225"/>
            <a:ext cx="10528300" cy="2263775"/>
          </a:xfrm>
        </p:spPr>
        <p:txBody>
          <a:bodyPr>
            <a:noAutofit/>
          </a:bodyPr>
          <a:lstStyle/>
          <a:p>
            <a:r>
              <a:rPr lang="en-IN" sz="13800" b="1" dirty="0" smtClean="0"/>
              <a:t>THANK YOU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7352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Analysis of various devices in physical layer by building a testbed of Home Automation system. </a:t>
            </a:r>
          </a:p>
          <a:p>
            <a:r>
              <a:rPr lang="en-IN" dirty="0"/>
              <a:t>Study of different performance parameters of an automation </a:t>
            </a:r>
            <a:r>
              <a:rPr lang="en-IN" dirty="0" smtClean="0"/>
              <a:t>system.</a:t>
            </a:r>
          </a:p>
          <a:p>
            <a:r>
              <a:rPr lang="en-IN" dirty="0" smtClean="0"/>
              <a:t>Analysis of </a:t>
            </a:r>
            <a:r>
              <a:rPr lang="en-IN" dirty="0"/>
              <a:t>different performance parameters of an automation </a:t>
            </a:r>
            <a:r>
              <a:rPr lang="en-IN" dirty="0" smtClean="0"/>
              <a:t>system using </a:t>
            </a:r>
            <a:r>
              <a:rPr lang="en-IN" dirty="0"/>
              <a:t>various communication </a:t>
            </a:r>
            <a:r>
              <a:rPr lang="en-IN" dirty="0" smtClean="0"/>
              <a:t>protocols.</a:t>
            </a:r>
          </a:p>
          <a:p>
            <a:pPr lvl="1"/>
            <a:r>
              <a:rPr lang="en-IN" dirty="0" err="1" smtClean="0"/>
              <a:t>Nrf</a:t>
            </a:r>
            <a:endParaRPr lang="en-IN" dirty="0" smtClean="0"/>
          </a:p>
          <a:p>
            <a:pPr lvl="1"/>
            <a:r>
              <a:rPr lang="en-IN" dirty="0" smtClean="0"/>
              <a:t>Bluetooth</a:t>
            </a:r>
          </a:p>
          <a:p>
            <a:pPr lvl="1"/>
            <a:r>
              <a:rPr lang="en-IN" dirty="0" smtClean="0"/>
              <a:t>BLE</a:t>
            </a:r>
          </a:p>
          <a:p>
            <a:pPr lvl="1"/>
            <a:r>
              <a:rPr lang="en-IN" dirty="0" err="1" smtClean="0"/>
              <a:t>LoRa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614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705"/>
            <a:ext cx="10515600" cy="1325563"/>
          </a:xfrm>
        </p:spPr>
        <p:txBody>
          <a:bodyPr/>
          <a:lstStyle/>
          <a:p>
            <a:r>
              <a:rPr lang="en-IN" dirty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268"/>
            <a:ext cx="10233800" cy="4351338"/>
          </a:xfrm>
        </p:spPr>
        <p:txBody>
          <a:bodyPr>
            <a:normAutofit/>
          </a:bodyPr>
          <a:lstStyle/>
          <a:p>
            <a:r>
              <a:rPr lang="en-IN" dirty="0"/>
              <a:t>To design a testbed of Home Automation for performance analysis of physical layer.</a:t>
            </a:r>
          </a:p>
          <a:p>
            <a:pPr lvl="1"/>
            <a:r>
              <a:rPr lang="en-IN" dirty="0"/>
              <a:t>Arduino.</a:t>
            </a:r>
          </a:p>
          <a:p>
            <a:pPr lvl="1"/>
            <a:r>
              <a:rPr lang="en-IN" dirty="0"/>
              <a:t>Raspberry Pi.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201" y="3289300"/>
            <a:ext cx="447040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289300"/>
            <a:ext cx="4775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57001" y="6396335"/>
            <a:ext cx="765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Courtesy: http://randomnerdtutorials.com/nrf24l01-2-4ghz-rf-transceiver-module-with-arduino/</a:t>
            </a:r>
          </a:p>
          <a:p>
            <a:r>
              <a:rPr lang="en-US" sz="1200" dirty="0"/>
              <a:t>                        http://hack.lenotta.com/arduino-raspberry-pi-switching-light-with-nrf24l01/</a:t>
            </a:r>
          </a:p>
        </p:txBody>
      </p:sp>
    </p:spTree>
    <p:extLst>
      <p:ext uri="{BB962C8B-B14F-4D97-AF65-F5344CB8AC3E}">
        <p14:creationId xmlns:p14="http://schemas.microsoft.com/office/powerpoint/2010/main" val="4091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study the different performance parameters related to automation systems.</a:t>
            </a:r>
          </a:p>
          <a:p>
            <a:r>
              <a:rPr lang="en-IN" dirty="0"/>
              <a:t>To analyse the different performance parameters related to automation systems.</a:t>
            </a:r>
          </a:p>
          <a:p>
            <a:r>
              <a:rPr lang="en-IN" dirty="0"/>
              <a:t>To design a testbed prototype using best protocols and devices on basis of analysed results.</a:t>
            </a:r>
          </a:p>
          <a:p>
            <a:r>
              <a:rPr lang="en-IN" b="1" dirty="0" smtClean="0"/>
              <a:t>To design Smart Water Monitoring Solution using </a:t>
            </a:r>
            <a:r>
              <a:rPr lang="en-IN" b="1" dirty="0" err="1" smtClean="0"/>
              <a:t>LoRa</a:t>
            </a:r>
            <a:r>
              <a:rPr lang="en-IN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3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Performance Parameters (</a:t>
            </a:r>
            <a:r>
              <a:rPr lang="en-IN" dirty="0" smtClean="0"/>
              <a:t>QOS)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In electrical engineering, </a:t>
            </a:r>
            <a:r>
              <a:rPr lang="en-US" sz="2400" b="1" dirty="0"/>
              <a:t>power consumption</a:t>
            </a:r>
            <a:r>
              <a:rPr lang="en-US" sz="2400" dirty="0"/>
              <a:t> often refers to the </a:t>
            </a:r>
            <a:r>
              <a:rPr lang="en-US" sz="2400" dirty="0" smtClean="0"/>
              <a:t>electrical energy</a:t>
            </a:r>
            <a:r>
              <a:rPr lang="en-US" sz="2400" dirty="0"/>
              <a:t> </a:t>
            </a:r>
            <a:r>
              <a:rPr lang="en-US" sz="2400" dirty="0" smtClean="0"/>
              <a:t>over</a:t>
            </a:r>
            <a:r>
              <a:rPr lang="en-US" sz="2400" dirty="0"/>
              <a:t> time supplied to operate an electrical </a:t>
            </a:r>
            <a:r>
              <a:rPr lang="en-US" sz="2400" dirty="0" smtClean="0"/>
              <a:t>appliance.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Network </a:t>
            </a:r>
            <a:r>
              <a:rPr lang="en-US" sz="2400" b="1" dirty="0"/>
              <a:t>latency is </a:t>
            </a:r>
            <a:r>
              <a:rPr lang="en-US" sz="2400" dirty="0"/>
              <a:t>the time from the source sending a packet to the destination </a:t>
            </a:r>
            <a:r>
              <a:rPr lang="en-US" sz="2400" dirty="0" smtClean="0"/>
              <a:t>receiving </a:t>
            </a:r>
            <a:r>
              <a:rPr lang="en-US" sz="2400" dirty="0"/>
              <a:t>it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dirty="0" smtClean="0"/>
              <a:t>Range,</a:t>
            </a:r>
            <a:r>
              <a:rPr lang="en-US" sz="2400" dirty="0" smtClean="0"/>
              <a:t> Every </a:t>
            </a:r>
            <a:r>
              <a:rPr lang="en-US" sz="2400" dirty="0"/>
              <a:t>sensor is designed to work over a specified range. The design ranges are usually fixed, and if exceeded, result in permanent damage to or </a:t>
            </a:r>
            <a:r>
              <a:rPr lang="en-US" sz="2400" dirty="0" smtClean="0"/>
              <a:t>the sensor may not respond.</a:t>
            </a:r>
          </a:p>
          <a:p>
            <a:pPr algn="just"/>
            <a:r>
              <a:rPr lang="en-US" sz="2400" b="1" dirty="0"/>
              <a:t>Throughput</a:t>
            </a:r>
            <a:r>
              <a:rPr lang="en-US" sz="2400" dirty="0"/>
              <a:t> is the rate of successful message delivery over a communication channel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The </a:t>
            </a:r>
            <a:r>
              <a:rPr lang="en-US" sz="2400" b="1" dirty="0"/>
              <a:t>frequency</a:t>
            </a:r>
            <a:r>
              <a:rPr lang="en-US" sz="2400" dirty="0"/>
              <a:t> at which a component, circuit, device, piece of </a:t>
            </a:r>
            <a:r>
              <a:rPr lang="en-US" sz="2400" dirty="0" smtClean="0"/>
              <a:t>equipment</a:t>
            </a:r>
            <a:r>
              <a:rPr lang="en-US" sz="2400" u="sng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or system </a:t>
            </a:r>
            <a:r>
              <a:rPr lang="en-US" sz="2400" dirty="0" smtClean="0"/>
              <a:t>operates.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of the work </a:t>
            </a:r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335400" cy="4943475"/>
          </a:xfrm>
        </p:spPr>
        <p:txBody>
          <a:bodyPr>
            <a:normAutofit/>
          </a:bodyPr>
          <a:lstStyle/>
          <a:p>
            <a:r>
              <a:rPr lang="en-IN" dirty="0" smtClean="0"/>
              <a:t>Analysis of performance parameters using different communication protocols in each module.</a:t>
            </a:r>
          </a:p>
          <a:p>
            <a:r>
              <a:rPr lang="en-IN" dirty="0" smtClean="0"/>
              <a:t>We build testbeds of Arduino, Raspberry Pi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 err="1" smtClean="0"/>
              <a:t>LoPy</a:t>
            </a:r>
            <a:r>
              <a:rPr lang="en-IN" dirty="0" smtClean="0"/>
              <a:t> for analysis.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err="1" smtClean="0"/>
              <a:t>Nrf</a:t>
            </a:r>
            <a:endParaRPr lang="en-I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smtClean="0"/>
              <a:t>Bluetooth</a:t>
            </a:r>
            <a:endParaRPr lang="en-I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 err="1" smtClean="0"/>
              <a:t>LoRa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 smtClean="0"/>
              <a:t>Power Consumption.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 smtClean="0"/>
              <a:t>Latency.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 smtClean="0"/>
              <a:t>Range.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 smtClean="0"/>
              <a:t>Throughput.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 smtClean="0"/>
              <a:t>Frequency.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NRF24L01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On-board 2.4GHz Antenna.</a:t>
            </a:r>
          </a:p>
          <a:p>
            <a:r>
              <a:rPr lang="en-IN" dirty="0" smtClean="0"/>
              <a:t>100m Range at 250kbps.</a:t>
            </a:r>
          </a:p>
          <a:p>
            <a:r>
              <a:rPr lang="en-IN" dirty="0" smtClean="0"/>
              <a:t>250kbps to 2Mbit Data Rate.</a:t>
            </a:r>
          </a:p>
          <a:p>
            <a:r>
              <a:rPr lang="en-IN" dirty="0" smtClean="0"/>
              <a:t>Auto Acknowledge.</a:t>
            </a:r>
          </a:p>
          <a:p>
            <a:r>
              <a:rPr lang="en-IN" dirty="0" smtClean="0"/>
              <a:t>Auto Re-Transmit.</a:t>
            </a:r>
          </a:p>
          <a:p>
            <a:r>
              <a:rPr lang="en-IN" dirty="0" err="1" smtClean="0"/>
              <a:t>Multiceiver</a:t>
            </a:r>
            <a:r>
              <a:rPr lang="en-IN" dirty="0" smtClean="0"/>
              <a:t> – 6 Data pipes</a:t>
            </a:r>
          </a:p>
          <a:p>
            <a:r>
              <a:rPr lang="en-IN" dirty="0" smtClean="0"/>
              <a:t>32 Byte separate TX and </a:t>
            </a:r>
            <a:r>
              <a:rPr lang="en-IN" smtClean="0"/>
              <a:t>RX FIFOs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3267</TotalTime>
  <Words>937</Words>
  <Application>Microsoft Office PowerPoint</Application>
  <PresentationFormat>Widescreen</PresentationFormat>
  <Paragraphs>234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Andalus</vt:lpstr>
      <vt:lpstr>Arial</vt:lpstr>
      <vt:lpstr>Corbel</vt:lpstr>
      <vt:lpstr>Wingdings</vt:lpstr>
      <vt:lpstr>Depth</vt:lpstr>
      <vt:lpstr>Performance Analysis of  Smart Automation Systems </vt:lpstr>
      <vt:lpstr>Preview</vt:lpstr>
      <vt:lpstr>Rationale of work</vt:lpstr>
      <vt:lpstr>Objective</vt:lpstr>
      <vt:lpstr>Methodology</vt:lpstr>
      <vt:lpstr>Methodology</vt:lpstr>
      <vt:lpstr>Performance Parameters (QOS)</vt:lpstr>
      <vt:lpstr>Results of the work completed</vt:lpstr>
      <vt:lpstr>NRF24L01 Specifications</vt:lpstr>
      <vt:lpstr>NRF24L01 with Arduino and Raspberry Pi</vt:lpstr>
      <vt:lpstr>NRF24L01 setup for Arduino</vt:lpstr>
      <vt:lpstr>NRF24L01 setup for Raspberry Pi</vt:lpstr>
      <vt:lpstr>NRF24L01 Performance Analysis</vt:lpstr>
      <vt:lpstr>NRF24L01 Output</vt:lpstr>
      <vt:lpstr>Bluetooth Specifications</vt:lpstr>
      <vt:lpstr>Bluetooth with Arduino and Raspberry Pi</vt:lpstr>
      <vt:lpstr>Bluetooth Performance Analysis</vt:lpstr>
      <vt:lpstr>BLE (Bluetooth Low Energy)</vt:lpstr>
      <vt:lpstr>BLE (Bluetooth Low Energy)</vt:lpstr>
      <vt:lpstr>BLE Performance Analysis</vt:lpstr>
      <vt:lpstr>LORAWAN</vt:lpstr>
      <vt:lpstr>LoPy </vt:lpstr>
      <vt:lpstr>LoPy Specifications</vt:lpstr>
      <vt:lpstr>LoPy Performance Analysis</vt:lpstr>
      <vt:lpstr>LoPy (Unconfirmed)</vt:lpstr>
      <vt:lpstr>LoPy</vt:lpstr>
      <vt:lpstr>LoPy (Confirmed)</vt:lpstr>
      <vt:lpstr>LoPy</vt:lpstr>
      <vt:lpstr>LoPy Performance Analysis</vt:lpstr>
      <vt:lpstr>The Things Network</vt:lpstr>
      <vt:lpstr>The Things Network</vt:lpstr>
      <vt:lpstr>The Things Network</vt:lpstr>
      <vt:lpstr>The Things Network</vt:lpstr>
      <vt:lpstr>Difficulty</vt:lpstr>
      <vt:lpstr>THANK YOU</vt:lpstr>
    </vt:vector>
  </TitlesOfParts>
  <Company>NIIT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Rahul</dc:creator>
  <cp:lastModifiedBy>Raja Rahul</cp:lastModifiedBy>
  <cp:revision>56</cp:revision>
  <dcterms:created xsi:type="dcterms:W3CDTF">2017-03-16T06:01:31Z</dcterms:created>
  <dcterms:modified xsi:type="dcterms:W3CDTF">2017-03-21T15:41:17Z</dcterms:modified>
</cp:coreProperties>
</file>