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0" r:id="rId21"/>
    <p:sldId id="282" r:id="rId22"/>
    <p:sldId id="294" r:id="rId23"/>
    <p:sldId id="295" r:id="rId24"/>
    <p:sldId id="283" r:id="rId25"/>
    <p:sldId id="284" r:id="rId26"/>
    <p:sldId id="286" r:id="rId27"/>
    <p:sldId id="287" r:id="rId28"/>
    <p:sldId id="288" r:id="rId29"/>
    <p:sldId id="285" r:id="rId30"/>
    <p:sldId id="290" r:id="rId31"/>
    <p:sldId id="291" r:id="rId32"/>
    <p:sldId id="289" r:id="rId33"/>
    <p:sldId id="293" r:id="rId34"/>
    <p:sldId id="274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3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F7D87CC-835E-4022-AA03-C03F6777295D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7C6DD1C-DBDB-4E9C-AA83-B8599AC148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1999" cy="2895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Performance Analysis of </a:t>
            </a:r>
            <a:br>
              <a:rPr lang="en-US" sz="5400" b="1" dirty="0" smtClean="0"/>
            </a:br>
            <a:r>
              <a:rPr lang="en-US" sz="5400" b="1" dirty="0" smtClean="0"/>
              <a:t>Smart Automation Systems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94376"/>
            <a:ext cx="7829549" cy="2706424"/>
          </a:xfrm>
        </p:spPr>
        <p:txBody>
          <a:bodyPr>
            <a:noAutofit/>
          </a:bodyPr>
          <a:lstStyle/>
          <a:p>
            <a:r>
              <a:rPr lang="en-IN" sz="2000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en-IN" sz="20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IN" sz="2000" b="1" u="sng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en-IN" sz="2000" b="1" u="sng" dirty="0">
              <a:solidFill>
                <a:schemeClr val="tx1">
                  <a:lumMod val="85000"/>
                </a:schemeClr>
              </a:solidFill>
            </a:endParaRPr>
          </a:p>
          <a:p>
            <a:pPr algn="l"/>
            <a:r>
              <a:rPr lang="en-IN" sz="2000" b="1" dirty="0">
                <a:cs typeface="Andalus" panose="02020603050405020304" pitchFamily="18" charset="-78"/>
              </a:rPr>
              <a:t>Group </a:t>
            </a:r>
            <a:r>
              <a:rPr lang="en-IN" sz="2000" b="1" dirty="0" smtClean="0">
                <a:cs typeface="Andalus" panose="02020603050405020304" pitchFamily="18" charset="-78"/>
              </a:rPr>
              <a:t>Members :                                                       </a:t>
            </a:r>
            <a:r>
              <a:rPr lang="en-IN" sz="2000" b="1" u="sng" dirty="0" smtClean="0">
                <a:solidFill>
                  <a:schemeClr val="tx1">
                    <a:lumMod val="85000"/>
                  </a:schemeClr>
                </a:solidFill>
              </a:rPr>
              <a:t>Mentor</a:t>
            </a:r>
            <a:r>
              <a:rPr lang="en-IN" sz="2000" u="sng" dirty="0" smtClean="0">
                <a:solidFill>
                  <a:schemeClr val="tx1">
                    <a:lumMod val="85000"/>
                  </a:schemeClr>
                </a:solidFill>
              </a:rPr>
              <a:t> – Jetendra Joshi Sir </a:t>
            </a:r>
            <a:endParaRPr lang="en-IN" sz="2000" b="1" dirty="0">
              <a:cs typeface="Andalus" panose="02020603050405020304" pitchFamily="18" charset="-7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>
                <a:cs typeface="Andalus" panose="02020603050405020304" pitchFamily="18" charset="-78"/>
              </a:rPr>
              <a:t>Abhinav Parihar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>
                <a:cs typeface="Andalus" panose="02020603050405020304" pitchFamily="18" charset="-78"/>
              </a:rPr>
              <a:t>Hitika Handa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>
                <a:cs typeface="Andalus" panose="02020603050405020304" pitchFamily="18" charset="-78"/>
              </a:rPr>
              <a:t>S.R.Rahul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>
                <a:cs typeface="Andalus" panose="02020603050405020304" pitchFamily="18" charset="-78"/>
              </a:rPr>
              <a:t>Karanam Rakesh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>
                <a:cs typeface="Andalus" panose="02020603050405020304" pitchFamily="18" charset="-78"/>
              </a:rPr>
              <a:t>Kandula Mohan Sai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>
                <a:cs typeface="Andalus" panose="02020603050405020304" pitchFamily="18" charset="-78"/>
              </a:rPr>
              <a:t>Dandu Geet Kamal </a:t>
            </a:r>
            <a:r>
              <a:rPr lang="en-IN" sz="2000" dirty="0" smtClean="0">
                <a:cs typeface="Andalus" panose="02020603050405020304" pitchFamily="18" charset="-78"/>
              </a:rPr>
              <a:t>Tej</a:t>
            </a:r>
            <a:endParaRPr lang="en-IN" sz="20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9" y="54864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NRF24L01 Output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0800"/>
            <a:ext cx="856694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6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Bluetooth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alibri Light" pitchFamily="34" charset="0"/>
              </a:rPr>
              <a:t>Specifications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Typical -80dBm sensitivity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Up to +4dBm RF transmit power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Low Power 1.8V Operation ,1.8 to 3.6V I/O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PIO control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UART interface with programmable baud rate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With integrated antenna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With edge connector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Modulation: GFSK(Gaussian Frequency Shift Keying)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6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Bluetooth with Arduino and Raspberry Pi</a:t>
            </a:r>
            <a:endParaRPr lang="en-US" dirty="0"/>
          </a:p>
        </p:txBody>
      </p:sp>
      <p:pic>
        <p:nvPicPr>
          <p:cNvPr id="4" name="Picture 2" descr="Image result for bluetooth hc 05 with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886200" cy="28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bluetooth hc 05 with raspberry 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229100" cy="28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3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Bluetooth Performance Analysis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79615"/>
              </p:ext>
            </p:extLst>
          </p:nvPr>
        </p:nvGraphicFramePr>
        <p:xfrm>
          <a:off x="228600" y="1981200"/>
          <a:ext cx="8763000" cy="1447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Range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Latency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Throughput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Power Consumption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IN" dirty="0" smtClean="0"/>
                        <a:t>Less than 1 meter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aseline="0" dirty="0" smtClean="0"/>
                        <a:t>220 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40mA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IN" dirty="0" smtClean="0"/>
                        <a:t>10 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265ms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98%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41mA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Image result for bluetooth arduino at comm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949950" cy="30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1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BLE (</a:t>
            </a:r>
            <a:r>
              <a:rPr lang="en-US" dirty="0"/>
              <a:t>Bluetooth Low Energy</a:t>
            </a:r>
            <a:r>
              <a:rPr lang="en-IN" dirty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Bluetooth version 4.0 is known as Bluetooth Low Energy or BLE.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It is low power variation of original traditional Bluetooth standard.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Like Bluetooth, it is also managed and maintained by Bluetooth SIG.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Due to low power consumption and low power sleep modes, BLE devices can be operated using coin cell for years.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Calibri Light" pitchFamily="34" charset="0"/>
            </a:endParaRPr>
          </a:p>
        </p:txBody>
      </p:sp>
      <p:pic>
        <p:nvPicPr>
          <p:cNvPr id="4" name="Picture 2" descr="http://www.ni.com/cms/images/devzone/pub/Page_10_Figure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719872"/>
            <a:ext cx="5200650" cy="2992656"/>
          </a:xfrm>
          <a:prstGeom prst="rect">
            <a:avLst/>
          </a:prstGeom>
          <a:noFill/>
        </p:spPr>
      </p:pic>
      <p:pic>
        <p:nvPicPr>
          <p:cNvPr id="5" name="Content Placeholder 6" descr="a48bfaf6-f39e-4037-861f-3d32dba24e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68597">
            <a:off x="1013023" y="4117435"/>
            <a:ext cx="2156471" cy="20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2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BLE Performance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118748"/>
              </p:ext>
            </p:extLst>
          </p:nvPr>
        </p:nvGraphicFramePr>
        <p:xfrm>
          <a:off x="609600" y="2438400"/>
          <a:ext cx="8001000" cy="35814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1068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Range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Latency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Throughput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Power Consumption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795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Less than 1 meter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aseline="0" dirty="0" smtClean="0"/>
                        <a:t>206 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99%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14mA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795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10 meters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225ms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98%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15mA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7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 meters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270ms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98%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15mA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475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LORAWAN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LoRaWAN is a Low Power Wide Area Network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Support low-cost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Mobile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Secure bi-directional communication for Internet of Things (IoT), machine-to-machine (M2M), and Smart 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Low power consumption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Designed to support large networks with millions and millions of devices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Lora WAN operates in unlicensed radio spectrum</a:t>
            </a:r>
            <a:endParaRPr lang="en-US" sz="2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LoPy Specifications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55" y="2209800"/>
            <a:ext cx="7924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US" sz="2000" b="1" dirty="0" smtClean="0">
                <a:latin typeface="Calibri Light" pitchFamily="34" charset="0"/>
              </a:rPr>
              <a:t>Range Specification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 Node range: Up to 40km (when in line of sight). 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 Nano-Gateway: Up to 5 km (when in line of sight). 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 Nano Gateway Capacity: up to 100 nodes.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US" sz="2000" b="1" dirty="0" smtClean="0">
                <a:latin typeface="Calibri Light" pitchFamily="34" charset="0"/>
              </a:rPr>
              <a:t>Power 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 Input: 3.3V - 5.5V.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Wi-Fi:12 mA in active mode, 5uA in standby. 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 LoRa: 3mA in active mode, 39mA during Tx, 14mA during Rx. 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US" sz="2000" b="1" dirty="0" smtClean="0">
                <a:latin typeface="Calibri Light" pitchFamily="34" charset="0"/>
              </a:rPr>
              <a:t>Bluetooth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Bluetooth Smart: Both standard Bluetooth and BLE supported.</a:t>
            </a:r>
          </a:p>
          <a:p>
            <a:pPr marL="800100" lvl="1" indent="-342900" fontAlgn="base">
              <a:buFont typeface="Arial" pitchFamily="34" charset="0"/>
              <a:buChar char="•"/>
            </a:pPr>
            <a:r>
              <a:rPr lang="en-US" sz="2000" dirty="0" smtClean="0">
                <a:latin typeface="Calibri Light" pitchFamily="34" charset="0"/>
              </a:rPr>
              <a:t>BLE: 8mA in active mode, 2uA in standby.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4" descr="https://cdn-shop.adafruit.com/970x728/3340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974">
            <a:off x="6395915" y="2287261"/>
            <a:ext cx="2450361" cy="17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 smtClean="0"/>
              <a:t>LoPy Performance Analysis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037878"/>
              </p:ext>
            </p:extLst>
          </p:nvPr>
        </p:nvGraphicFramePr>
        <p:xfrm>
          <a:off x="457200" y="2133600"/>
          <a:ext cx="8382000" cy="3886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91000"/>
                <a:gridCol w="4191000"/>
              </a:tblGrid>
              <a:tr h="97155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State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Power Consumption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2.8 mA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Transmitting data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38.9 mA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Receiving data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14.2 mA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51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 smtClean="0"/>
              <a:t>LoPy Performance Analysis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93812"/>
              </p:ext>
            </p:extLst>
          </p:nvPr>
        </p:nvGraphicFramePr>
        <p:xfrm>
          <a:off x="609600" y="1905000"/>
          <a:ext cx="7924800" cy="48037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41600"/>
                <a:gridCol w="2641600"/>
                <a:gridCol w="2641600"/>
              </a:tblGrid>
              <a:tr h="960755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Transmit mode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Latency (10–Byte Packet)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Throughput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755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Send unconfirmed at</a:t>
                      </a:r>
                      <a:r>
                        <a:rPr lang="en-IN" sz="2400" baseline="0" dirty="0" smtClean="0"/>
                        <a:t> 5470 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2.7 seconds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98%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Send unconfirmed at</a:t>
                      </a:r>
                      <a:r>
                        <a:rPr lang="en-IN" sz="2400" baseline="0" dirty="0" smtClean="0"/>
                        <a:t> 250 bps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4.2 seconds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99%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Send confirmed at</a:t>
                      </a:r>
                      <a:r>
                        <a:rPr lang="en-IN" sz="2400" baseline="0" dirty="0" smtClean="0"/>
                        <a:t> 5470 bps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1.6 seconds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97%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Send confirmed at</a:t>
                      </a:r>
                      <a:r>
                        <a:rPr lang="en-IN" sz="2400" baseline="0" dirty="0" smtClean="0"/>
                        <a:t> 250 bps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4.1 seconds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99%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7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Preview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 Light" pitchFamily="34" charset="0"/>
              </a:rPr>
              <a:t>Rationale of work.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 Light" pitchFamily="34" charset="0"/>
              </a:rPr>
              <a:t>Objectives of the work.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 Light" pitchFamily="34" charset="0"/>
              </a:rPr>
              <a:t>Results of the work completed.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alibri Light" pitchFamily="34" charset="0"/>
              </a:rPr>
              <a:t>Future </a:t>
            </a:r>
            <a:r>
              <a:rPr lang="en-US" sz="2400" dirty="0" smtClean="0">
                <a:latin typeface="Calibri Light" pitchFamily="34" charset="0"/>
              </a:rPr>
              <a:t>work.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 Light" pitchFamily="34" charset="0"/>
              </a:rPr>
              <a:t>Difficulty.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0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9" y="838200"/>
            <a:ext cx="3581401" cy="257763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" y="838200"/>
            <a:ext cx="3530237" cy="2577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855" y="3713018"/>
            <a:ext cx="3530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 Light" pitchFamily="34" charset="0"/>
              </a:rPr>
              <a:t>LoPy (Confirmed)</a:t>
            </a:r>
            <a:endParaRPr lang="en-US" sz="2400" dirty="0">
              <a:latin typeface="Calibri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2998" y="3733800"/>
            <a:ext cx="3729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latin typeface="Calibri Light" pitchFamily="34" charset="0"/>
              </a:rPr>
              <a:t>LoPy (UnConfirmed)</a:t>
            </a:r>
            <a:endParaRPr lang="en-US" sz="2400" dirty="0">
              <a:latin typeface="Calibr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55" y="4419600"/>
            <a:ext cx="3643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 Light" pitchFamily="34" charset="0"/>
              </a:rPr>
              <a:t>LoRaWAN.sendConfirmed( port, data);</a:t>
            </a:r>
          </a:p>
          <a:p>
            <a:endParaRPr lang="en-US" sz="2000" dirty="0">
              <a:latin typeface="Calibr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998" y="4419600"/>
            <a:ext cx="3729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LoRaWAN.sendUnconfirmed( port, data);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3436019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 Light" pitchFamily="34" charset="0"/>
              </a:rPr>
              <a:t>Image Courtesy: https://www.lora-alliance.org</a:t>
            </a:r>
            <a:endParaRPr lang="en-US" sz="12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37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Smart Garbage Management</a:t>
            </a:r>
            <a:endParaRPr lang="en-US" dirty="0"/>
          </a:p>
        </p:txBody>
      </p:sp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2055917"/>
            <a:ext cx="8384551" cy="405641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62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Ultrasonic Ranging Module HC - SR04</a:t>
            </a:r>
          </a:p>
        </p:txBody>
      </p:sp>
      <p:pic>
        <p:nvPicPr>
          <p:cNvPr id="1026" name="Picture 2" descr="Image result for hc sr 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05000"/>
            <a:ext cx="4038600" cy="474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98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Ultrasonic Ranging Module HC - SR04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Product Features: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Ultrasonic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ranging module HC - SR04 provides 2cm - 400cm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non-contact measurement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function, the ranging accuracy can reach to 3mm. The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modules includes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ultrasonic transmitters, receiver and control circuit. The basic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principle of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work:</a:t>
            </a:r>
          </a:p>
          <a:p>
            <a:pPr lvl="1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Using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IO trigger for at least 10us high level signal,</a:t>
            </a:r>
          </a:p>
          <a:p>
            <a:pPr lvl="1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Module automatically sends eight 40 kHz and detect whether there is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pulse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signal back.</a:t>
            </a:r>
          </a:p>
          <a:p>
            <a:pPr lvl="1"/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signal back, through high level , time of high output IO duration 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is the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time from sending ultrasonic to returning</a:t>
            </a:r>
            <a:r>
              <a:rPr lang="en-US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03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Problem Scenario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</a:rPr>
              <a:t>The scenario is if the garbage bin is filled, it should be informed to the central garbage control system which will far from the house or the locality.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</a:rPr>
              <a:t>If a resident has any complaint or he/she intentionally need to clear the thrash due to some reasons like bad odour, before the garbage bin is filled.</a:t>
            </a:r>
          </a:p>
          <a:p>
            <a:endParaRPr lang="en-US" sz="2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2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Solution Proposed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 Light" pitchFamily="34" charset="0"/>
              </a:rPr>
              <a:t>We used an Arduino microcontroller and LoPy module to interface the sensors and communication protocols.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 Light" pitchFamily="34" charset="0"/>
              </a:rPr>
              <a:t>We used an ultrasonic sensor to know whether the garbage bin filled.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 Light" pitchFamily="34" charset="0"/>
              </a:rPr>
              <a:t>If filled, it sends a message to the LoPy module using a BLE module.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 Light" pitchFamily="34" charset="0"/>
              </a:rPr>
              <a:t>As Lopy is a Long Range communication module, it immediately sends this message to the Central Management System (LoPy) using LoRa protocol.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 Light" pitchFamily="34" charset="0"/>
              </a:rPr>
              <a:t>If an individual is willing to call the service, he can send it through an app in the mobile which uses Bluetooth.</a:t>
            </a:r>
          </a:p>
          <a:p>
            <a:endParaRPr lang="en-US" sz="2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2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Smart Water Management</a:t>
            </a:r>
            <a:endParaRPr lang="en-US" dirty="0"/>
          </a:p>
        </p:txBody>
      </p:sp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370576" cy="406112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2274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Problem Scenario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</a:rPr>
              <a:t>When floods occur many lives near the coastal region are in danger.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</a:rPr>
              <a:t>As they travel at a high rate of speed we need to quickly send alert to evacuate a large area near the region.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alibri Light" pitchFamily="34" charset="0"/>
              </a:rPr>
              <a:t>We need a long range communication to take care of this.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01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Solution Proposed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>
                <a:latin typeface="Calibri Light" pitchFamily="34" charset="0"/>
              </a:rPr>
              <a:t>We used an Arduino microcontroller and LoPy module to interface the sensors and communication protocols.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>
                <a:latin typeface="Calibri Light" pitchFamily="34" charset="0"/>
              </a:rPr>
              <a:t>We used an ultrasonic sensor to know whether the water is approaching beyond the threshold level.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>
                <a:latin typeface="Calibri Light" pitchFamily="34" charset="0"/>
              </a:rPr>
              <a:t>If crossed the value, it sends a message to the LoPy module using a BLE module.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>
                <a:latin typeface="Calibri Light" pitchFamily="34" charset="0"/>
              </a:rPr>
              <a:t>As LoPy is a Long Range communication module, it immediately sends this message to the Central Management System (LoPy) using LoRa protocol.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>
                <a:latin typeface="Calibri Light" pitchFamily="34" charset="0"/>
              </a:rPr>
              <a:t>An immediate action can be taken and the surrounding region can be evacuated.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Calibr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Hardware</a:t>
            </a:r>
            <a:endParaRPr lang="en-US" dirty="0"/>
          </a:p>
        </p:txBody>
      </p:sp>
      <p:sp>
        <p:nvSpPr>
          <p:cNvPr id="4" name="AutoShape 2" descr="blob:https://web.whatsapp.com/5ed8480e-0fc5-42d3-a9ec-3d09e4cfe6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4818"/>
            <a:ext cx="7886700" cy="461838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35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Rationale of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7924800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Internet of Things.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Smart Automation Systems.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Smart City.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Residential Automation.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Commercial Automation.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Analysis of Performance Parameters.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Arduino.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Raspberry Pi.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Lora WAN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4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 smtClean="0"/>
              <a:t>Software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8009"/>
            <a:ext cx="3886200" cy="472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58009"/>
            <a:ext cx="417799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64" y="1981200"/>
            <a:ext cx="6712472" cy="4114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607442" cy="233390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8357" y="167483"/>
            <a:ext cx="7886700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 smtClean="0"/>
              <a:t>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67200"/>
            <a:ext cx="653667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0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 are going to work on other application scenarios specifically in Intelligent Vehicular Networks.</a:t>
            </a:r>
          </a:p>
          <a:p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LoRaWAN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uses the AES 128 algorithm to encrypt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messages,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which is a non-optimal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encryption that can be deciphered by someone willing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enough. So, </a:t>
            </a:r>
            <a:r>
              <a:rPr lang="en-IN" dirty="0"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I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 are going to work on these security aspects.</a:t>
            </a:r>
            <a:endParaRPr lang="en-IN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IN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 are also working on a research paper based on our proposed solution.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 smtClean="0"/>
              <a:t>Future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60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Difficulty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For LoRa communication between more LoPy modules, we need a gateway connecting them.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 Light" pitchFamily="34" charset="0"/>
              </a:rPr>
              <a:t>The gateway for LoRa is not available and we need to buy it to enhance our project.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Calibr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886700" cy="1325563"/>
          </a:xfrm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THANK YOU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69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Objective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792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Calibri Light" pitchFamily="34" charset="0"/>
              </a:rPr>
              <a:t>Performance Analysis of various devices in physical layer by building a testbed of Home Automation system.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Calibri Light" pitchFamily="34" charset="0"/>
              </a:rPr>
              <a:t>Analysis of different performance parameters of an automation system using various communication protocols.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600" dirty="0" smtClean="0">
                <a:latin typeface="Calibri Light" pitchFamily="34" charset="0"/>
              </a:rPr>
              <a:t>Nrf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600" dirty="0" smtClean="0">
                <a:latin typeface="Calibri Light" pitchFamily="34" charset="0"/>
              </a:rPr>
              <a:t>Bluetooth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600" dirty="0" smtClean="0">
                <a:latin typeface="Calibri Light" pitchFamily="34" charset="0"/>
              </a:rPr>
              <a:t>BLE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600" dirty="0" err="1" smtClean="0">
                <a:latin typeface="Calibri Light" pitchFamily="34" charset="0"/>
              </a:rPr>
              <a:t>LoRa</a:t>
            </a:r>
            <a:endParaRPr lang="en-US" sz="2600" dirty="0">
              <a:latin typeface="Calibr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To design Smart Water Monitoring Solution and Smart Garbage Management using </a:t>
            </a:r>
            <a:r>
              <a:rPr lang="en-US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LoRa</a:t>
            </a:r>
            <a:r>
              <a:rPr lang="en-US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3089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Results of the work completed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8288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We built </a:t>
            </a:r>
            <a:r>
              <a:rPr lang="en-US" sz="2000" dirty="0"/>
              <a:t>a testbed of Home Automation for performance analysis of physical layer</a:t>
            </a:r>
            <a:r>
              <a:rPr lang="en-US" sz="2000" dirty="0" smtClean="0"/>
              <a:t>.</a:t>
            </a:r>
            <a:endParaRPr lang="en-IN" sz="2000" dirty="0" smtClean="0">
              <a:latin typeface="Calibr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Analysis of performance parameters using different communication protocols in each module.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dirty="0" smtClean="0">
                <a:latin typeface="Calibri Light" pitchFamily="34" charset="0"/>
              </a:rPr>
              <a:t>We built testbeds of Arduino, Raspberry Pi and LoPy for analysis.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N" sz="2000" dirty="0" smtClean="0">
                <a:latin typeface="Calibri Light" pitchFamily="34" charset="0"/>
              </a:rPr>
              <a:t>Nrf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N" sz="2000" dirty="0" smtClean="0">
                <a:latin typeface="Calibri Light" pitchFamily="34" charset="0"/>
              </a:rPr>
              <a:t>Bluetooth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N" sz="2000" dirty="0" smtClean="0">
                <a:latin typeface="Calibri Light" pitchFamily="34" charset="0"/>
              </a:rPr>
              <a:t>BLE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N" sz="2000" dirty="0" smtClean="0">
                <a:latin typeface="Calibri Light" pitchFamily="34" charset="0"/>
              </a:rPr>
              <a:t>LoRa</a:t>
            </a:r>
            <a:endParaRPr lang="en-US" sz="2000" dirty="0" smtClean="0">
              <a:latin typeface="Calibri Light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IN" sz="2000" dirty="0" smtClean="0">
                <a:latin typeface="Calibri Light" pitchFamily="34" charset="0"/>
              </a:rPr>
              <a:t>Power Consumption.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IN" sz="2000" dirty="0" smtClean="0">
                <a:latin typeface="Calibri Light" pitchFamily="34" charset="0"/>
              </a:rPr>
              <a:t>Latency.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IN" sz="2000" dirty="0" smtClean="0">
                <a:latin typeface="Calibri Light" pitchFamily="34" charset="0"/>
              </a:rPr>
              <a:t>Range.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IN" sz="2000" dirty="0" smtClean="0">
                <a:latin typeface="Calibri Light" pitchFamily="34" charset="0"/>
              </a:rPr>
              <a:t>Throughput.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IN" sz="2000" dirty="0" smtClean="0">
                <a:latin typeface="Calibri Light" pitchFamily="34" charset="0"/>
              </a:rPr>
              <a:t>Frequency.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>
                <a:latin typeface="Calibri Light" pitchFamily="34" charset="0"/>
              </a:rPr>
              <a:t>We </a:t>
            </a:r>
            <a:r>
              <a:rPr lang="en-IN" sz="2000" dirty="0" smtClean="0">
                <a:latin typeface="Calibri Light" pitchFamily="34" charset="0"/>
              </a:rPr>
              <a:t>built prototypes of </a:t>
            </a:r>
            <a:r>
              <a:rPr lang="en-US" sz="2000" dirty="0"/>
              <a:t>Smart Water Monitoring Solution and Smart Garbage Management using LoRa.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Calibri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3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 smtClean="0"/>
              <a:t>Home Automation</a:t>
            </a:r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090530"/>
            <a:ext cx="394335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77278"/>
            <a:ext cx="3638550" cy="31374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28650" y="5486400"/>
            <a:ext cx="788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We </a:t>
            </a:r>
            <a:r>
              <a:rPr lang="el-GR" dirty="0" smtClean="0"/>
              <a:t>communicate </a:t>
            </a:r>
            <a:r>
              <a:rPr lang="el-GR" dirty="0"/>
              <a:t>between</a:t>
            </a:r>
            <a:r>
              <a:rPr lang="en-IN" dirty="0"/>
              <a:t> </a:t>
            </a:r>
            <a:r>
              <a:rPr lang="el-GR" dirty="0"/>
              <a:t> </a:t>
            </a:r>
            <a:r>
              <a:rPr lang="en-IN" dirty="0"/>
              <a:t>these two </a:t>
            </a:r>
            <a:r>
              <a:rPr lang="el-GR" dirty="0"/>
              <a:t>is to use a application to run a binary ‘sudo ./remote  -m 81‘ and ‘sudo ./remote -m 80‘  sending a message to the Arduino with the text 81 and 80 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245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IN" dirty="0"/>
              <a:t>NRF24L01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alibri Light" pitchFamily="34" charset="0"/>
              </a:rPr>
              <a:t>Specifications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800" dirty="0" smtClean="0">
                <a:latin typeface="Calibri Light" pitchFamily="34" charset="0"/>
              </a:rPr>
              <a:t>On-board 2.4GHz Antenna.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800" dirty="0" smtClean="0">
                <a:latin typeface="Calibri Light" pitchFamily="34" charset="0"/>
              </a:rPr>
              <a:t>100m Range at 250kbps.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800" dirty="0" smtClean="0">
                <a:latin typeface="Calibri Light" pitchFamily="34" charset="0"/>
              </a:rPr>
              <a:t>250kbps to 2Mbit Data Rate.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800" dirty="0" smtClean="0">
                <a:latin typeface="Calibri Light" pitchFamily="34" charset="0"/>
              </a:rPr>
              <a:t>Auto Acknowledge.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800" dirty="0" smtClean="0">
                <a:latin typeface="Calibri Light" pitchFamily="34" charset="0"/>
              </a:rPr>
              <a:t>Auto Re-Transmit.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800" dirty="0" smtClean="0">
                <a:latin typeface="Calibri Light" pitchFamily="34" charset="0"/>
              </a:rPr>
              <a:t>Multiceiver – 6 Data pipes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800" dirty="0" smtClean="0">
                <a:latin typeface="Calibri Light" pitchFamily="34" charset="0"/>
              </a:rPr>
              <a:t>32 Byte separate TX and RX FIFIOs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Calibr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00058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8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NRF24L01 with Arduino and Raspberry Pi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4210"/>
            <a:ext cx="7983682" cy="301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06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NRF24L01 Performance Analysis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467617"/>
              </p:ext>
            </p:extLst>
          </p:nvPr>
        </p:nvGraphicFramePr>
        <p:xfrm>
          <a:off x="609600" y="2057400"/>
          <a:ext cx="8128004" cy="23275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1"/>
                <a:gridCol w="2032001"/>
                <a:gridCol w="2032001"/>
                <a:gridCol w="2032001"/>
              </a:tblGrid>
              <a:tr h="421878">
                <a:tc>
                  <a:txBody>
                    <a:bodyPr/>
                    <a:lstStyle/>
                    <a:p>
                      <a:r>
                        <a:rPr lang="en-IN" dirty="0" smtClean="0"/>
                        <a:t>Range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Latency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Packets Acknowledged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Throughput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78">
                <a:tc>
                  <a:txBody>
                    <a:bodyPr/>
                    <a:lstStyle/>
                    <a:p>
                      <a:r>
                        <a:rPr lang="en-IN" dirty="0" smtClean="0"/>
                        <a:t>less than 1 meter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 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118 packets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78">
                <a:tc>
                  <a:txBody>
                    <a:bodyPr/>
                    <a:lstStyle/>
                    <a:p>
                      <a:r>
                        <a:rPr lang="en-IN" dirty="0" smtClean="0"/>
                        <a:t>100 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94 packets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78">
                <a:tc>
                  <a:txBody>
                    <a:bodyPr/>
                    <a:lstStyle/>
                    <a:p>
                      <a:r>
                        <a:rPr lang="en-IN" dirty="0" smtClean="0"/>
                        <a:t>150 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23 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57 packets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78">
                <a:tc>
                  <a:txBody>
                    <a:bodyPr/>
                    <a:lstStyle/>
                    <a:p>
                      <a:r>
                        <a:rPr lang="en-IN" dirty="0" smtClean="0"/>
                        <a:t>200 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45 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14 packets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92748"/>
              </p:ext>
            </p:extLst>
          </p:nvPr>
        </p:nvGraphicFramePr>
        <p:xfrm>
          <a:off x="533400" y="4648200"/>
          <a:ext cx="8229600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Power Consumption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Transmission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11.3mA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Reception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13.1mA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Standby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900nA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38045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R&amp;D-2-Final</Template>
  <TotalTime>4585</TotalTime>
  <Words>1142</Words>
  <Application>Microsoft Office PowerPoint</Application>
  <PresentationFormat>On-screen Show (4:3)</PresentationFormat>
  <Paragraphs>227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Andalus</vt:lpstr>
      <vt:lpstr>Arial</vt:lpstr>
      <vt:lpstr>Calibri Light</vt:lpstr>
      <vt:lpstr>Corbel</vt:lpstr>
      <vt:lpstr>Wingdings</vt:lpstr>
      <vt:lpstr>Depth</vt:lpstr>
      <vt:lpstr> Performance Analysis of  Smart Automation Systems</vt:lpstr>
      <vt:lpstr>Preview</vt:lpstr>
      <vt:lpstr>Rationale of work</vt:lpstr>
      <vt:lpstr>Objective</vt:lpstr>
      <vt:lpstr>Results of the work completed</vt:lpstr>
      <vt:lpstr>Home Automation</vt:lpstr>
      <vt:lpstr>NRF24L01</vt:lpstr>
      <vt:lpstr>NRF24L01 with Arduino and Raspberry Pi</vt:lpstr>
      <vt:lpstr>NRF24L01 Performance Analysis</vt:lpstr>
      <vt:lpstr>NRF24L01 Output</vt:lpstr>
      <vt:lpstr>Bluetooth</vt:lpstr>
      <vt:lpstr>Bluetooth with Arduino and Raspberry Pi</vt:lpstr>
      <vt:lpstr>Bluetooth Performance Analysis</vt:lpstr>
      <vt:lpstr>BLE (Bluetooth Low Energy)</vt:lpstr>
      <vt:lpstr>BLE Performance Analysis</vt:lpstr>
      <vt:lpstr>LORAWAN</vt:lpstr>
      <vt:lpstr>LoPy Specifications</vt:lpstr>
      <vt:lpstr>LoPy Performance Analysis</vt:lpstr>
      <vt:lpstr>LoPy Performance Analysis</vt:lpstr>
      <vt:lpstr>PowerPoint Presentation</vt:lpstr>
      <vt:lpstr>Smart Garbage Management</vt:lpstr>
      <vt:lpstr>Ultrasonic Ranging Module HC - SR04</vt:lpstr>
      <vt:lpstr>Ultrasonic Ranging Module HC - SR04</vt:lpstr>
      <vt:lpstr>Problem Scenario</vt:lpstr>
      <vt:lpstr>Solution Proposed</vt:lpstr>
      <vt:lpstr>Smart Water Management</vt:lpstr>
      <vt:lpstr>Problem Scenario</vt:lpstr>
      <vt:lpstr>Solution Proposed</vt:lpstr>
      <vt:lpstr>Hardware</vt:lpstr>
      <vt:lpstr>Software</vt:lpstr>
      <vt:lpstr>PowerPoint Presentation</vt:lpstr>
      <vt:lpstr>PowerPoint Presentation</vt:lpstr>
      <vt:lpstr>PowerPoint Presentation</vt:lpstr>
      <vt:lpstr>Difficulty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Analysis of  Smart Automation Systems</dc:title>
  <dc:creator>admin</dc:creator>
  <cp:lastModifiedBy>Raja Rahul</cp:lastModifiedBy>
  <cp:revision>32</cp:revision>
  <dcterms:created xsi:type="dcterms:W3CDTF">2017-04-21T03:34:33Z</dcterms:created>
  <dcterms:modified xsi:type="dcterms:W3CDTF">2017-04-26T06:56:52Z</dcterms:modified>
</cp:coreProperties>
</file>