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2"/>
  </p:notesMasterIdLst>
  <p:sldIdLst>
    <p:sldId id="256" r:id="rId2"/>
    <p:sldId id="257" r:id="rId3"/>
    <p:sldId id="258" r:id="rId4"/>
    <p:sldId id="260" r:id="rId5"/>
    <p:sldId id="261" r:id="rId6"/>
    <p:sldId id="283" r:id="rId7"/>
    <p:sldId id="262" r:id="rId8"/>
    <p:sldId id="263" r:id="rId9"/>
    <p:sldId id="264" r:id="rId10"/>
    <p:sldId id="265" r:id="rId11"/>
    <p:sldId id="266" r:id="rId12"/>
    <p:sldId id="268" r:id="rId13"/>
    <p:sldId id="269" r:id="rId14"/>
    <p:sldId id="270" r:id="rId15"/>
    <p:sldId id="271" r:id="rId16"/>
    <p:sldId id="272" r:id="rId17"/>
    <p:sldId id="287"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467286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2" name="Shape 23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95269" y="1122362"/>
            <a:ext cx="9001461"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4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95269" y="3602037"/>
            <a:ext cx="9001461"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ckwell"/>
                <a:ea typeface="Rockwell"/>
                <a:cs typeface="Rockwell"/>
                <a:sym typeface="Rockwell"/>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4" name="Shape 1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5" name="Shape 1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6" name="Shape 1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913805" y="4289371"/>
            <a:ext cx="1036756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2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913805" y="621320"/>
            <a:ext cx="1036756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Shape 71"/>
          <p:cNvSpPr txBox="1">
            <a:spLocks noGrp="1"/>
          </p:cNvSpPr>
          <p:nvPr>
            <p:ph type="body" idx="1"/>
          </p:nvPr>
        </p:nvSpPr>
        <p:spPr>
          <a:xfrm>
            <a:off x="913795" y="5108728"/>
            <a:ext cx="103659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72" name="Shape 72"/>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3" name="Shape 73"/>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4" name="Shape 74"/>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13795" y="609600"/>
            <a:ext cx="1035376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913795" y="4204819"/>
            <a:ext cx="10353760"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78" name="Shape 7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9" name="Shape 7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0" name="Shape 8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446212" y="609600"/>
            <a:ext cx="9302752"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a:off x="1720643" y="3610032"/>
            <a:ext cx="8752299"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84" name="Shape 84"/>
          <p:cNvSpPr txBox="1">
            <a:spLocks noGrp="1"/>
          </p:cNvSpPr>
          <p:nvPr>
            <p:ph type="body" idx="2"/>
          </p:nvPr>
        </p:nvSpPr>
        <p:spPr>
          <a:xfrm>
            <a:off x="913794" y="4204821"/>
            <a:ext cx="1035376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85" name="Shape 85"/>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6" name="Shape 86"/>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7" name="Shape 87"/>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
        <p:nvSpPr>
          <p:cNvPr id="88" name="Shape 88"/>
          <p:cNvSpPr txBox="1"/>
          <p:nvPr/>
        </p:nvSpPr>
        <p:spPr>
          <a:xfrm>
            <a:off x="836612" y="735241"/>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Rockwell"/>
              <a:buNone/>
            </a:pPr>
            <a:r>
              <a:rPr lang="en-IN" sz="8000" b="0" i="0" u="none" strike="noStrike" cap="none">
                <a:solidFill>
                  <a:schemeClr val="lt1"/>
                </a:solidFill>
                <a:latin typeface="Rockwell"/>
                <a:ea typeface="Rockwell"/>
                <a:cs typeface="Rockwell"/>
                <a:sym typeface="Rockwell"/>
              </a:rPr>
              <a:t>“</a:t>
            </a:r>
          </a:p>
        </p:txBody>
      </p:sp>
      <p:sp>
        <p:nvSpPr>
          <p:cNvPr id="89" name="Shape 89"/>
          <p:cNvSpPr txBox="1"/>
          <p:nvPr/>
        </p:nvSpPr>
        <p:spPr>
          <a:xfrm>
            <a:off x="10657956" y="2972092"/>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Rockwell"/>
              <a:buNone/>
            </a:pPr>
            <a:r>
              <a:rPr lang="en-IN" sz="8000" b="0" i="0" u="none" strike="noStrike" cap="none">
                <a:solidFill>
                  <a:schemeClr val="lt1"/>
                </a:solidFill>
                <a:latin typeface="Rockwell"/>
                <a:ea typeface="Rockwell"/>
                <a:cs typeface="Rockwell"/>
                <a:sym typeface="Rockwe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13805" y="2126941"/>
            <a:ext cx="10355326"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913794" y="4650555"/>
            <a:ext cx="10353763"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93" name="Shape 93"/>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4" name="Shape 94"/>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5" name="Shape 95"/>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913794" y="609600"/>
            <a:ext cx="1035376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913794" y="2088318"/>
            <a:ext cx="329895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99" name="Shape 99"/>
          <p:cNvSpPr txBox="1">
            <a:spLocks noGrp="1"/>
          </p:cNvSpPr>
          <p:nvPr>
            <p:ph type="body" idx="2"/>
          </p:nvPr>
        </p:nvSpPr>
        <p:spPr>
          <a:xfrm>
            <a:off x="913794" y="2911624"/>
            <a:ext cx="329895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0" name="Shape 100"/>
          <p:cNvSpPr txBox="1">
            <a:spLocks noGrp="1"/>
          </p:cNvSpPr>
          <p:nvPr>
            <p:ph type="body" idx="3"/>
          </p:nvPr>
        </p:nvSpPr>
        <p:spPr>
          <a:xfrm>
            <a:off x="4444878" y="2088319"/>
            <a:ext cx="3298558"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01" name="Shape 101"/>
          <p:cNvSpPr txBox="1">
            <a:spLocks noGrp="1"/>
          </p:cNvSpPr>
          <p:nvPr>
            <p:ph type="body" idx="4"/>
          </p:nvPr>
        </p:nvSpPr>
        <p:spPr>
          <a:xfrm>
            <a:off x="4444878" y="2911624"/>
            <a:ext cx="3299820"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2" name="Shape 102"/>
          <p:cNvSpPr txBox="1">
            <a:spLocks noGrp="1"/>
          </p:cNvSpPr>
          <p:nvPr>
            <p:ph type="body" idx="5"/>
          </p:nvPr>
        </p:nvSpPr>
        <p:spPr>
          <a:xfrm>
            <a:off x="7973297" y="2088319"/>
            <a:ext cx="3291211"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03" name="Shape 103"/>
          <p:cNvSpPr txBox="1">
            <a:spLocks noGrp="1"/>
          </p:cNvSpPr>
          <p:nvPr>
            <p:ph type="body" idx="6"/>
          </p:nvPr>
        </p:nvSpPr>
        <p:spPr>
          <a:xfrm>
            <a:off x="7976346" y="2911624"/>
            <a:ext cx="3291211"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4" name="Shape 10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5" name="Shape 10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6" name="Shape 10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913795" y="609600"/>
            <a:ext cx="1035376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913795" y="4195898"/>
            <a:ext cx="329895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0" name="Shape 110"/>
          <p:cNvSpPr>
            <a:spLocks noGrp="1"/>
          </p:cNvSpPr>
          <p:nvPr>
            <p:ph type="pic" idx="2"/>
          </p:nvPr>
        </p:nvSpPr>
        <p:spPr>
          <a:xfrm>
            <a:off x="1092020" y="2298986"/>
            <a:ext cx="2940049"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Shape 111"/>
          <p:cNvSpPr txBox="1">
            <a:spLocks noGrp="1"/>
          </p:cNvSpPr>
          <p:nvPr>
            <p:ph type="body" idx="3"/>
          </p:nvPr>
        </p:nvSpPr>
        <p:spPr>
          <a:xfrm>
            <a:off x="913795" y="4772160"/>
            <a:ext cx="3298955"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2" name="Shape 112"/>
          <p:cNvSpPr txBox="1">
            <a:spLocks noGrp="1"/>
          </p:cNvSpPr>
          <p:nvPr>
            <p:ph type="body" idx="4"/>
          </p:nvPr>
        </p:nvSpPr>
        <p:spPr>
          <a:xfrm>
            <a:off x="4442701" y="4195898"/>
            <a:ext cx="3298982"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3" name="Shape 113"/>
          <p:cNvSpPr>
            <a:spLocks noGrp="1"/>
          </p:cNvSpPr>
          <p:nvPr>
            <p:ph type="pic" idx="5"/>
          </p:nvPr>
        </p:nvSpPr>
        <p:spPr>
          <a:xfrm>
            <a:off x="4568996" y="2298986"/>
            <a:ext cx="293052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Shape 114"/>
          <p:cNvSpPr txBox="1">
            <a:spLocks noGrp="1"/>
          </p:cNvSpPr>
          <p:nvPr>
            <p:ph type="body" idx="6"/>
          </p:nvPr>
        </p:nvSpPr>
        <p:spPr>
          <a:xfrm>
            <a:off x="4441348" y="4772160"/>
            <a:ext cx="3300335"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5" name="Shape 115"/>
          <p:cNvSpPr txBox="1">
            <a:spLocks noGrp="1"/>
          </p:cNvSpPr>
          <p:nvPr>
            <p:ph type="body" idx="7"/>
          </p:nvPr>
        </p:nvSpPr>
        <p:spPr>
          <a:xfrm>
            <a:off x="7973422" y="4195898"/>
            <a:ext cx="3289899"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6" name="Shape 116"/>
          <p:cNvSpPr>
            <a:spLocks noGrp="1"/>
          </p:cNvSpPr>
          <p:nvPr>
            <p:ph type="pic" idx="8"/>
          </p:nvPr>
        </p:nvSpPr>
        <p:spPr>
          <a:xfrm>
            <a:off x="8152803" y="2298986"/>
            <a:ext cx="2932112"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Shape 117"/>
          <p:cNvSpPr txBox="1">
            <a:spLocks noGrp="1"/>
          </p:cNvSpPr>
          <p:nvPr>
            <p:ph type="body" idx="9"/>
          </p:nvPr>
        </p:nvSpPr>
        <p:spPr>
          <a:xfrm>
            <a:off x="7973297" y="4772160"/>
            <a:ext cx="3294257"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8" name="Shape 11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19" name="Shape 11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0" name="Shape 12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rot="5400000">
            <a:off x="4243108" y="-1233248"/>
            <a:ext cx="3695135" cy="1035376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124" name="Shape 12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5" name="Shape 12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6" name="Shape 12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7405427" y="1929071"/>
            <a:ext cx="5181601" cy="254265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2152346" y="-628953"/>
            <a:ext cx="5181601" cy="765870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130" name="Shape 130"/>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31" name="Shape 131"/>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32" name="Shape 132"/>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913795" y="2088318"/>
            <a:ext cx="51060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20" name="Shape 20"/>
          <p:cNvSpPr txBox="1">
            <a:spLocks noGrp="1"/>
          </p:cNvSpPr>
          <p:nvPr>
            <p:ph type="body" idx="2"/>
          </p:nvPr>
        </p:nvSpPr>
        <p:spPr>
          <a:xfrm>
            <a:off x="6173403" y="2088318"/>
            <a:ext cx="5094154"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21" name="Shape 21"/>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2" name="Shape 22"/>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3" name="Shape 23"/>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27" name="Shape 2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8" name="Shape 2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9" name="Shape 29"/>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3" name="Shape 33"/>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4" name="Shape 34"/>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29244" y="657225"/>
            <a:ext cx="9733511"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229244" y="3602037"/>
            <a:ext cx="9733511"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38" name="Shape 3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9" name="Shape 3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40" name="Shape 4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913795" y="609600"/>
            <a:ext cx="10353760"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1141804" y="2088319"/>
            <a:ext cx="4879198"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44" name="Shape 44"/>
          <p:cNvSpPr txBox="1">
            <a:spLocks noGrp="1"/>
          </p:cNvSpPr>
          <p:nvPr>
            <p:ph type="body" idx="2"/>
          </p:nvPr>
        </p:nvSpPr>
        <p:spPr>
          <a:xfrm>
            <a:off x="913795" y="2912232"/>
            <a:ext cx="510720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45" name="Shape 45"/>
          <p:cNvSpPr txBox="1">
            <a:spLocks noGrp="1"/>
          </p:cNvSpPr>
          <p:nvPr>
            <p:ph type="body" idx="3"/>
          </p:nvPr>
        </p:nvSpPr>
        <p:spPr>
          <a:xfrm>
            <a:off x="6402003" y="2088319"/>
            <a:ext cx="4865553"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46" name="Shape 46"/>
          <p:cNvSpPr txBox="1">
            <a:spLocks noGrp="1"/>
          </p:cNvSpPr>
          <p:nvPr>
            <p:ph type="body" idx="4"/>
          </p:nvPr>
        </p:nvSpPr>
        <p:spPr>
          <a:xfrm>
            <a:off x="6172200" y="2912232"/>
            <a:ext cx="5095357"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49" name="Shape 49"/>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2" name="Shape 52"/>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3" name="Shape 53"/>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917228" y="609600"/>
            <a:ext cx="3932237"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2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078064" y="609600"/>
            <a:ext cx="6189491"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57" name="Shape 57"/>
          <p:cNvSpPr txBox="1">
            <a:spLocks noGrp="1"/>
          </p:cNvSpPr>
          <p:nvPr>
            <p:ph type="body" idx="2"/>
          </p:nvPr>
        </p:nvSpPr>
        <p:spPr>
          <a:xfrm>
            <a:off x="917228" y="2971800"/>
            <a:ext cx="3932237"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58" name="Shape 5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9" name="Shape 5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0" name="Shape 6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17226" y="609600"/>
            <a:ext cx="5929772"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7424803" y="758881"/>
            <a:ext cx="3255355"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Shape 64"/>
          <p:cNvSpPr txBox="1">
            <a:spLocks noGrp="1"/>
          </p:cNvSpPr>
          <p:nvPr>
            <p:ph type="body" idx="1"/>
          </p:nvPr>
        </p:nvSpPr>
        <p:spPr>
          <a:xfrm>
            <a:off x="913794" y="2971800"/>
            <a:ext cx="5934949"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65" name="Shape 65"/>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6" name="Shape 66"/>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7" name="Shape 67"/>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Shape 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 name="Shape 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 name="Shape 1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000" b="0" i="0" u="none" strike="noStrike" cap="none">
                <a:solidFill>
                  <a:schemeClr val="lt1"/>
                </a:solidFill>
                <a:latin typeface="Rockwell"/>
                <a:ea typeface="Rockwell"/>
                <a:cs typeface="Rockwell"/>
                <a:sym typeface="Rockwell"/>
              </a:rPr>
              <a:t>‹#›</a:t>
            </a:fld>
            <a:endParaRPr lang="en-IN" sz="10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506369" y="1333500"/>
            <a:ext cx="9001461" cy="305276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Bookman Old Style"/>
              <a:buNone/>
            </a:pPr>
            <a:r>
              <a:rPr lang="en-IN" sz="7200" b="1" i="0" u="none" strike="noStrike" cap="none" dirty="0">
                <a:solidFill>
                  <a:schemeClr val="lt1"/>
                </a:solidFill>
                <a:latin typeface="Bookman Old Style"/>
                <a:ea typeface="Bookman Old Style"/>
                <a:cs typeface="Bookman Old Style"/>
                <a:sym typeface="Bookman Old Style"/>
              </a:rPr>
              <a:t>SMART </a:t>
            </a:r>
            <a:r>
              <a:rPr lang="en-IN" sz="7200" dirty="0" smtClean="0"/>
              <a:t>FLOOD</a:t>
            </a:r>
            <a:r>
              <a:rPr lang="en-IN" sz="7200" b="1" i="0" u="none" strike="noStrike" cap="none" dirty="0" smtClean="0">
                <a:solidFill>
                  <a:schemeClr val="lt1"/>
                </a:solidFill>
                <a:latin typeface="Bookman Old Style"/>
                <a:ea typeface="Bookman Old Style"/>
                <a:cs typeface="Bookman Old Style"/>
                <a:sym typeface="Bookman Old Style"/>
              </a:rPr>
              <a:t> MONITORING </a:t>
            </a:r>
            <a:r>
              <a:rPr lang="en-IN" sz="7200" b="1" i="0" u="none" strike="noStrike" cap="none" dirty="0">
                <a:solidFill>
                  <a:schemeClr val="lt1"/>
                </a:solidFill>
                <a:latin typeface="Bookman Old Style"/>
                <a:ea typeface="Bookman Old Style"/>
                <a:cs typeface="Bookman Old Style"/>
                <a:sym typeface="Bookman Old Style"/>
              </a:rPr>
              <a:t>SOLUTION</a:t>
            </a:r>
          </a:p>
        </p:txBody>
      </p:sp>
      <p:sp>
        <p:nvSpPr>
          <p:cNvPr id="138" name="Shape 138"/>
          <p:cNvSpPr txBox="1">
            <a:spLocks noGrp="1"/>
          </p:cNvSpPr>
          <p:nvPr>
            <p:ph type="subTitle" idx="1"/>
          </p:nvPr>
        </p:nvSpPr>
        <p:spPr>
          <a:xfrm>
            <a:off x="1747668" y="4770437"/>
            <a:ext cx="9001461" cy="1655761"/>
          </a:xfrm>
          <a:prstGeom prst="rect">
            <a:avLst/>
          </a:prstGeom>
          <a:noFill/>
          <a:ln>
            <a:noFill/>
          </a:ln>
        </p:spPr>
        <p:txBody>
          <a:bodyPr lIns="91425" tIns="45700" rIns="91425" bIns="45700" anchor="t" anchorCtr="0">
            <a:noAutofit/>
          </a:bodyPr>
          <a:lstStyle/>
          <a:p>
            <a:pPr marL="0" marR="0" lvl="0" indent="0" algn="r" rtl="0">
              <a:lnSpc>
                <a:spcPct val="120000"/>
              </a:lnSpc>
              <a:spcBef>
                <a:spcPts val="0"/>
              </a:spcBef>
              <a:spcAft>
                <a:spcPts val="0"/>
              </a:spcAft>
              <a:buClr>
                <a:schemeClr val="lt1"/>
              </a:buClr>
              <a:buSzPct val="25000"/>
              <a:buFont typeface="Arial"/>
              <a:buNone/>
            </a:pPr>
            <a:r>
              <a:rPr lang="en-IN" sz="2400" b="0" i="0" u="none" strike="noStrike" cap="none" dirty="0" smtClean="0">
                <a:solidFill>
                  <a:schemeClr val="lt1"/>
                </a:solidFill>
                <a:latin typeface="Rockwell"/>
                <a:ea typeface="Rockwell"/>
                <a:cs typeface="Rockwell"/>
                <a:sym typeface="Rockwell"/>
              </a:rPr>
              <a:t>Mentors: Prof</a:t>
            </a:r>
            <a:r>
              <a:rPr lang="en-IN" sz="2400" b="0" i="0" u="none" strike="noStrike" cap="none" dirty="0">
                <a:solidFill>
                  <a:schemeClr val="lt1"/>
                </a:solidFill>
                <a:latin typeface="Rockwell"/>
                <a:ea typeface="Rockwell"/>
                <a:cs typeface="Rockwell"/>
                <a:sym typeface="Rockwell"/>
              </a:rPr>
              <a:t>. </a:t>
            </a:r>
            <a:r>
              <a:rPr lang="en-IN" sz="2400" b="0" i="0" u="none" strike="noStrike" cap="none" dirty="0" err="1">
                <a:solidFill>
                  <a:schemeClr val="lt1"/>
                </a:solidFill>
                <a:latin typeface="Rockwell"/>
                <a:ea typeface="Rockwell"/>
                <a:cs typeface="Rockwell"/>
                <a:sym typeface="Rockwell"/>
              </a:rPr>
              <a:t>Amitava</a:t>
            </a:r>
            <a:r>
              <a:rPr lang="en-IN" sz="2400" b="0" i="0" u="none" strike="noStrike" cap="none" dirty="0">
                <a:solidFill>
                  <a:schemeClr val="lt1"/>
                </a:solidFill>
                <a:latin typeface="Rockwell"/>
                <a:ea typeface="Rockwell"/>
                <a:cs typeface="Rockwell"/>
                <a:sym typeface="Rockwell"/>
              </a:rPr>
              <a:t> </a:t>
            </a:r>
            <a:r>
              <a:rPr lang="en-IN" sz="2400" b="0" i="0" u="none" strike="noStrike" cap="none" dirty="0" err="1">
                <a:solidFill>
                  <a:schemeClr val="lt1"/>
                </a:solidFill>
                <a:latin typeface="Rockwell"/>
                <a:ea typeface="Rockwell"/>
                <a:cs typeface="Rockwell"/>
                <a:sym typeface="Rockwell"/>
              </a:rPr>
              <a:t>Mukharjee</a:t>
            </a:r>
            <a:endParaRPr lang="en-IN" sz="2400" b="0" i="0" u="none" strike="noStrike" cap="none" dirty="0">
              <a:solidFill>
                <a:schemeClr val="lt1"/>
              </a:solidFill>
              <a:latin typeface="Rockwell"/>
              <a:ea typeface="Rockwell"/>
              <a:cs typeface="Rockwell"/>
              <a:sym typeface="Rockwell"/>
            </a:endParaRPr>
          </a:p>
          <a:p>
            <a:pPr marL="0" marR="0" lvl="0" indent="0" algn="r" rtl="0">
              <a:lnSpc>
                <a:spcPct val="120000"/>
              </a:lnSpc>
              <a:spcBef>
                <a:spcPts val="1000"/>
              </a:spcBef>
              <a:buClr>
                <a:schemeClr val="lt1"/>
              </a:buClr>
              <a:buSzPct val="25000"/>
              <a:buFont typeface="Arial"/>
              <a:buNone/>
            </a:pPr>
            <a:r>
              <a:rPr lang="en-IN" sz="2400" b="0" i="0" u="none" strike="noStrike" cap="none" dirty="0">
                <a:solidFill>
                  <a:schemeClr val="lt1"/>
                </a:solidFill>
                <a:latin typeface="Rockwell"/>
                <a:ea typeface="Rockwell"/>
                <a:cs typeface="Rockwell"/>
                <a:sym typeface="Rockwell"/>
              </a:rPr>
              <a:t>                Prof. Ram Narayan </a:t>
            </a:r>
            <a:r>
              <a:rPr lang="en-IN" sz="2400" b="0" i="0" u="none" strike="noStrike" cap="none" dirty="0" err="1">
                <a:solidFill>
                  <a:schemeClr val="lt1"/>
                </a:solidFill>
                <a:latin typeface="Rockwell"/>
                <a:ea typeface="Rockwell"/>
                <a:cs typeface="Rockwell"/>
                <a:sym typeface="Rockwell"/>
              </a:rPr>
              <a:t>Yadav</a:t>
            </a:r>
            <a:endParaRPr lang="en-IN" sz="2400" b="0" i="0" u="none" strike="noStrike" cap="none" dirty="0">
              <a:solidFill>
                <a:schemeClr val="lt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200" b="1" i="0" u="none" strike="noStrike" cap="none" dirty="0">
                <a:solidFill>
                  <a:schemeClr val="lt1"/>
                </a:solidFill>
                <a:latin typeface="Bookman Old Style"/>
                <a:ea typeface="Bookman Old Style"/>
                <a:cs typeface="Bookman Old Style"/>
                <a:sym typeface="Bookman Old Style"/>
              </a:rPr>
              <a:t>SMS BASED FLOOD LEVEL MONITORING SYSTEM </a:t>
            </a:r>
          </a:p>
        </p:txBody>
      </p:sp>
      <p:sp>
        <p:nvSpPr>
          <p:cNvPr id="193" name="Shape 193"/>
          <p:cNvSpPr txBox="1">
            <a:spLocks noGrp="1"/>
          </p:cNvSpPr>
          <p:nvPr>
            <p:ph type="body" idx="1"/>
          </p:nvPr>
        </p:nvSpPr>
        <p:spPr>
          <a:xfrm>
            <a:off x="913795" y="2096064"/>
            <a:ext cx="10353761" cy="44825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main objective of the proposed system is to be able to read the water level at every second, display it to the supervisor and alert the affected populace and relevant authorities by means of an alarm and short message system (SMS) when the level of water surpasses a user defined threshold.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Global System for Mobile Communications (GSM) network has been used for sending the mobile messages.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Peripheral Interface Controller (PIC) microprocessor is used to read in the input from the sensor and then display the result.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measuring system is based upon the theory of pressure being applied to liquids. </a:t>
            </a:r>
          </a:p>
          <a:p>
            <a:pPr marL="228600" marR="0" lvl="0" indent="-228600" algn="l" rtl="0">
              <a:lnSpc>
                <a:spcPct val="120000"/>
              </a:lnSpc>
              <a:spcBef>
                <a:spcPts val="1000"/>
              </a:spcBef>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Furthermore, the collated data is useful to the meteorologist for investigating and monitoring the cause of flooding with respect to time and weather patterns.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200" b="1" i="0" u="none" strike="noStrike" cap="none" dirty="0">
                <a:solidFill>
                  <a:schemeClr val="lt1"/>
                </a:solidFill>
                <a:latin typeface="Bookman Old Style"/>
                <a:ea typeface="Bookman Old Style"/>
                <a:cs typeface="Bookman Old Style"/>
                <a:sym typeface="Bookman Old Style"/>
              </a:rPr>
              <a:t>AN INTEGRATED SYSTEM FOR REGIONAL ENVIRONMENTAL MONITORING AND MANAGEMENT BASED ON IOT</a:t>
            </a:r>
          </a:p>
        </p:txBody>
      </p:sp>
      <p:sp>
        <p:nvSpPr>
          <p:cNvPr id="199" name="Shape 199"/>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Climate change and environmental monitoring and management have received much attention recently, and an integrated information system (IIS) is considered highly valuable.</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IISs, which involve multiple types of technologies and tools of information and computer sciences, provide a good solution to the complex tasks in environmental monitoring and management.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IIS is an array of multiple information sets linked together in an organized way.</a:t>
            </a:r>
          </a:p>
          <a:p>
            <a:pPr marL="228600" marR="0" lvl="0" indent="-228600" algn="l" rtl="0">
              <a:lnSpc>
                <a:spcPct val="120000"/>
              </a:lnSpc>
              <a:spcBef>
                <a:spcPts val="1000"/>
              </a:spcBef>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IISs and tools have been widely used in practicing environmental monitoring and management including ecosystem assessment and resources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GSM &amp; WEB-BASED FLOOD MONITORING SYSTEM</a:t>
            </a:r>
          </a:p>
        </p:txBody>
      </p:sp>
      <p:sp>
        <p:nvSpPr>
          <p:cNvPr id="211" name="Shape 211"/>
          <p:cNvSpPr txBox="1">
            <a:spLocks noGrp="1"/>
          </p:cNvSpPr>
          <p:nvPr>
            <p:ph type="body" idx="1"/>
          </p:nvPr>
        </p:nvSpPr>
        <p:spPr>
          <a:xfrm>
            <a:off x="913795" y="1935919"/>
            <a:ext cx="10353761" cy="4617279"/>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purpose of the project is to develop a local real-time river flood monitoring and warning system for the selected communities near Mandulog River.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This study focuses only on the detection and early warning alert system (via website and/or cell phone text messages) that alerts local subscribers of potential flood events.</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 Furthermore, this system is interactive wherein all non-registered subscribers could inquire the actual water level of the desired area location they want to monitor.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An estimated time a particular river waterway will overflow is also included in the analyses. </a:t>
            </a:r>
          </a:p>
          <a:p>
            <a:pPr marL="228600" marR="0" lvl="0" indent="-228600" algn="l" rtl="0">
              <a:lnSpc>
                <a:spcPct val="120000"/>
              </a:lnSpc>
              <a:spcBef>
                <a:spcPts val="1000"/>
              </a:spcBef>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hardware used in the design is split into several parts namely: the water level detector, GSM module, and microcontroller development board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GSM &amp; WEB-BASED FLOOD MONITORING SYSTEM</a:t>
            </a:r>
          </a:p>
        </p:txBody>
      </p:sp>
      <p:sp>
        <p:nvSpPr>
          <p:cNvPr id="217" name="Shape 217"/>
          <p:cNvSpPr txBox="1">
            <a:spLocks noGrp="1"/>
          </p:cNvSpPr>
          <p:nvPr>
            <p:ph type="body" idx="1"/>
          </p:nvPr>
        </p:nvSpPr>
        <p:spPr>
          <a:xfrm>
            <a:off x="913795" y="2096064"/>
            <a:ext cx="10353761" cy="4253935"/>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1" i="0" u="none" strike="noStrike" cap="none">
                <a:solidFill>
                  <a:schemeClr val="lt1"/>
                </a:solidFill>
                <a:latin typeface="Rockwell"/>
                <a:ea typeface="Rockwell"/>
                <a:cs typeface="Rockwell"/>
                <a:sym typeface="Rockwell"/>
              </a:rPr>
              <a:t>Introduction:</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Residents from flat areas beside the mouth of Mandulog River were greatly affected by typhoon Sendong (2011) and Pablo (2012).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This river had a waterway more than 50 kilometers long which serves as the main drain of the mountainous area which covers about 70,000 hectares of land.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watershed covers hundreds of smaller rivers connected to Mandulog River and form a network of channels similar to the branches of a tree. </a:t>
            </a:r>
          </a:p>
          <a:p>
            <a:pPr marL="228600" marR="0" lvl="0" indent="-228600" algn="l" rtl="0">
              <a:lnSpc>
                <a:spcPct val="120000"/>
              </a:lnSpc>
              <a:spcBef>
                <a:spcPts val="1000"/>
              </a:spcBef>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It is the main trunk where most of the storm water collected by the mountain watershed passes through before reaching the sea (Ilagan Bay).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GSM &amp; WEB-BASED FLOOD MONITORING SYSTEM</a:t>
            </a:r>
          </a:p>
        </p:txBody>
      </p:sp>
      <p:sp>
        <p:nvSpPr>
          <p:cNvPr id="223" name="Shape 223"/>
          <p:cNvSpPr txBox="1">
            <a:spLocks noGrp="1"/>
          </p:cNvSpPr>
          <p:nvPr>
            <p:ph type="body" idx="1"/>
          </p:nvPr>
        </p:nvSpPr>
        <p:spPr>
          <a:xfrm>
            <a:off x="913795" y="2096064"/>
            <a:ext cx="10353761" cy="4368235"/>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1" i="0" u="none" strike="noStrike" cap="none">
                <a:solidFill>
                  <a:schemeClr val="lt1"/>
                </a:solidFill>
                <a:latin typeface="Rockwell"/>
                <a:ea typeface="Rockwell"/>
                <a:cs typeface="Rockwell"/>
                <a:sym typeface="Rockwell"/>
              </a:rPr>
              <a:t>Proposed research:</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This project builds a prototype that will detect the current water level across the watershed of Mandulog River and its surrounding areas through sensors.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geographical area of the river was sub-divided into areas where sensors were installed. Each sensor signifies a warning level.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Once a sensor is triggered, an output signal will be relayed to a microcontroller which serves as a switch that triggers the connected GSM modem to send alert SMS message to the server. </a:t>
            </a:r>
          </a:p>
          <a:p>
            <a:pPr marL="228600" marR="0" lvl="0" indent="-228600" algn="l" rtl="0">
              <a:lnSpc>
                <a:spcPct val="120000"/>
              </a:lnSpc>
              <a:spcBef>
                <a:spcPts val="1000"/>
              </a:spcBef>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Then, the server will automatically send a text message to the numbers stored in the database.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GSM &amp; WEB-BASED FLOOD MONITORING SYSTEM</a:t>
            </a:r>
          </a:p>
        </p:txBody>
      </p:sp>
      <p:sp>
        <p:nvSpPr>
          <p:cNvPr id="229" name="Shape 229"/>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0" i="0" u="none" strike="noStrike" cap="none">
                <a:solidFill>
                  <a:schemeClr val="lt1"/>
                </a:solidFill>
                <a:latin typeface="Rockwell"/>
                <a:ea typeface="Rockwell"/>
                <a:cs typeface="Rockwell"/>
                <a:sym typeface="Rockwell"/>
              </a:rPr>
              <a:t>(Continued)</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Also, the computer will then automatically relay the alert signal by uploading a warning post on a website or to social media sites like Facebook and Twitter.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process repeats as the water level continues to rise and triggers another sensor.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Once the water level reaches its critical point, it will relay a message giving warning to the nearby areas.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Furthermore, communities could inquire by a sending message thru keywords.</a:t>
            </a:r>
          </a:p>
          <a:p>
            <a:pPr marL="228600" marR="0" lvl="0" indent="-228600" algn="l" rtl="0">
              <a:lnSpc>
                <a:spcPct val="120000"/>
              </a:lnSpc>
              <a:spcBef>
                <a:spcPts val="1000"/>
              </a:spcBef>
              <a:buClr>
                <a:schemeClr val="lt1"/>
              </a:buClr>
              <a:buSzPct val="100000"/>
              <a:buFont typeface="Arial"/>
              <a:buNone/>
            </a:pPr>
            <a:endParaRPr sz="20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913795" y="609600"/>
            <a:ext cx="10353900" cy="13263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GSM &amp; WEB-BASED FLOOD MONITORING SYSTEM</a:t>
            </a:r>
          </a:p>
        </p:txBody>
      </p:sp>
      <p:sp>
        <p:nvSpPr>
          <p:cNvPr id="235" name="Shape 235"/>
          <p:cNvSpPr txBox="1">
            <a:spLocks noGrp="1"/>
          </p:cNvSpPr>
          <p:nvPr>
            <p:ph type="body" idx="1"/>
          </p:nvPr>
        </p:nvSpPr>
        <p:spPr>
          <a:xfrm>
            <a:off x="913795" y="2096064"/>
            <a:ext cx="10353900" cy="36951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0" i="0" u="none" strike="noStrike" cap="none">
                <a:solidFill>
                  <a:schemeClr val="lt1"/>
                </a:solidFill>
                <a:latin typeface="Rockwell"/>
                <a:ea typeface="Rockwell"/>
                <a:cs typeface="Rockwell"/>
                <a:sym typeface="Rockwell"/>
              </a:rPr>
              <a:t>(Continued)</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Also, the computer will then automatically relay the alert signal by uploading a warning post on a website or to social media sites like Facebook and Twitter.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The process repeats as the water level continues to rise and triggers another sensor.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Once the water level reaches its critical point, it will relay a message giving warning to the nearby areas.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Furthermore, communities could inquire by a sending message thru keywords.</a:t>
            </a:r>
          </a:p>
          <a:p>
            <a:pPr marL="228600" marR="0" lvl="0" indent="-228600" algn="l" rtl="0">
              <a:lnSpc>
                <a:spcPct val="120000"/>
              </a:lnSpc>
              <a:spcBef>
                <a:spcPts val="1000"/>
              </a:spcBef>
              <a:buClr>
                <a:schemeClr val="lt1"/>
              </a:buClr>
              <a:buSzPct val="100000"/>
              <a:buFont typeface="Arial"/>
              <a:buNone/>
            </a:pPr>
            <a:endParaRPr sz="20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Solution Proposed</a:t>
            </a:r>
            <a:endParaRPr lang="en-US" dirty="0"/>
          </a:p>
        </p:txBody>
      </p:sp>
      <p:sp>
        <p:nvSpPr>
          <p:cNvPr id="3" name="Text Placeholder 2"/>
          <p:cNvSpPr>
            <a:spLocks noGrp="1"/>
          </p:cNvSpPr>
          <p:nvPr>
            <p:ph type="body" idx="1"/>
          </p:nvPr>
        </p:nvSpPr>
        <p:spPr/>
        <p:txBody>
          <a:bodyPr/>
          <a:lstStyle/>
          <a:p>
            <a:r>
              <a:rPr lang="en-IN" dirty="0"/>
              <a:t>We used an </a:t>
            </a:r>
            <a:r>
              <a:rPr lang="en-IN" dirty="0" err="1"/>
              <a:t>Arduino</a:t>
            </a:r>
            <a:r>
              <a:rPr lang="en-IN" dirty="0"/>
              <a:t> microcontroller and </a:t>
            </a:r>
            <a:r>
              <a:rPr lang="en-IN" dirty="0" err="1"/>
              <a:t>LoPy</a:t>
            </a:r>
            <a:r>
              <a:rPr lang="en-IN" dirty="0"/>
              <a:t> module to interface the sensors and communication protocols.</a:t>
            </a:r>
          </a:p>
          <a:p>
            <a:r>
              <a:rPr lang="en-IN" dirty="0"/>
              <a:t>We used an ultrasonic sensor to know whether the water is approaching beyond the threshold level.</a:t>
            </a:r>
          </a:p>
          <a:p>
            <a:r>
              <a:rPr lang="en-IN" dirty="0"/>
              <a:t>If crossed the value, it sends a message to the </a:t>
            </a:r>
            <a:r>
              <a:rPr lang="en-IN" dirty="0" err="1"/>
              <a:t>LoPy</a:t>
            </a:r>
            <a:r>
              <a:rPr lang="en-IN" dirty="0"/>
              <a:t> module using a BLE module.</a:t>
            </a:r>
          </a:p>
          <a:p>
            <a:r>
              <a:rPr lang="en-IN" dirty="0"/>
              <a:t>As </a:t>
            </a:r>
            <a:r>
              <a:rPr lang="en-IN" dirty="0" err="1"/>
              <a:t>LoPy</a:t>
            </a:r>
            <a:r>
              <a:rPr lang="en-IN" dirty="0"/>
              <a:t> is a Long Range communication module, it immediately sends this message to the Central Management System (</a:t>
            </a:r>
            <a:r>
              <a:rPr lang="en-IN" dirty="0" err="1"/>
              <a:t>LoPy</a:t>
            </a:r>
            <a:r>
              <a:rPr lang="en-IN" dirty="0"/>
              <a:t>) using </a:t>
            </a:r>
            <a:r>
              <a:rPr lang="en-IN" dirty="0" err="1"/>
              <a:t>LoRa</a:t>
            </a:r>
            <a:r>
              <a:rPr lang="en-IN" dirty="0"/>
              <a:t> protocol.</a:t>
            </a:r>
          </a:p>
          <a:p>
            <a:r>
              <a:rPr lang="en-IN" dirty="0"/>
              <a:t>An immediate action can be taken and the surrounding region can be evacuated.</a:t>
            </a:r>
          </a:p>
          <a:p>
            <a:endParaRPr lang="en-US" dirty="0"/>
          </a:p>
          <a:p>
            <a:endParaRPr lang="en-US" dirty="0"/>
          </a:p>
        </p:txBody>
      </p:sp>
    </p:spTree>
    <p:extLst>
      <p:ext uri="{BB962C8B-B14F-4D97-AF65-F5344CB8AC3E}">
        <p14:creationId xmlns:p14="http://schemas.microsoft.com/office/powerpoint/2010/main" val="372362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descr="r&amp;d 2.png"/>
          <p:cNvPicPr preferRelativeResize="0"/>
          <p:nvPr/>
        </p:nvPicPr>
        <p:blipFill>
          <a:blip r:embed="rId3">
            <a:alphaModFix/>
          </a:blip>
          <a:stretch>
            <a:fillRect/>
          </a:stretch>
        </p:blipFill>
        <p:spPr>
          <a:xfrm>
            <a:off x="1295400" y="1447800"/>
            <a:ext cx="9010650" cy="4772800"/>
          </a:xfrm>
          <a:prstGeom prst="rect">
            <a:avLst/>
          </a:prstGeom>
          <a:noFill/>
          <a:ln>
            <a:noFill/>
          </a:ln>
        </p:spPr>
      </p:pic>
      <p:sp>
        <p:nvSpPr>
          <p:cNvPr id="241" name="Shape 241"/>
          <p:cNvSpPr txBox="1">
            <a:spLocks noGrp="1"/>
          </p:cNvSpPr>
          <p:nvPr>
            <p:ph type="ctrTitle"/>
          </p:nvPr>
        </p:nvSpPr>
        <p:spPr>
          <a:xfrm>
            <a:off x="1295400" y="228600"/>
            <a:ext cx="9001500" cy="1104000"/>
          </a:xfrm>
          <a:prstGeom prst="rect">
            <a:avLst/>
          </a:prstGeom>
        </p:spPr>
        <p:txBody>
          <a:bodyPr lIns="91425" tIns="91425" rIns="91425" bIns="91425" anchor="b" anchorCtr="0">
            <a:noAutofit/>
          </a:bodyPr>
          <a:lstStyle/>
          <a:p>
            <a:pPr lvl="0">
              <a:spcBef>
                <a:spcPts val="0"/>
              </a:spcBef>
              <a:buNone/>
            </a:pPr>
            <a:r>
              <a:rPr lang="en-US" dirty="0" smtClean="0"/>
              <a:t>ALGORITHM</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descr="ultra.png"/>
          <p:cNvPicPr preferRelativeResize="0"/>
          <p:nvPr/>
        </p:nvPicPr>
        <p:blipFill>
          <a:blip r:embed="rId3">
            <a:alphaModFix/>
          </a:blip>
          <a:stretch>
            <a:fillRect/>
          </a:stretch>
        </p:blipFill>
        <p:spPr>
          <a:xfrm>
            <a:off x="485353" y="2565025"/>
            <a:ext cx="3143250" cy="3695700"/>
          </a:xfrm>
          <a:prstGeom prst="rect">
            <a:avLst/>
          </a:prstGeom>
          <a:noFill/>
          <a:ln>
            <a:noFill/>
          </a:ln>
        </p:spPr>
      </p:pic>
      <p:pic>
        <p:nvPicPr>
          <p:cNvPr id="247" name="Shape 247" descr="HC_SR04 sketch2.jpg"/>
          <p:cNvPicPr preferRelativeResize="0"/>
          <p:nvPr/>
        </p:nvPicPr>
        <p:blipFill>
          <a:blip r:embed="rId4">
            <a:alphaModFix/>
          </a:blip>
          <a:stretch>
            <a:fillRect/>
          </a:stretch>
        </p:blipFill>
        <p:spPr>
          <a:xfrm>
            <a:off x="4154665" y="2125490"/>
            <a:ext cx="7926724" cy="4099745"/>
          </a:xfrm>
          <a:prstGeom prst="rect">
            <a:avLst/>
          </a:prstGeom>
          <a:noFill/>
          <a:ln>
            <a:noFill/>
          </a:ln>
        </p:spPr>
      </p:pic>
      <p:sp>
        <p:nvSpPr>
          <p:cNvPr id="248" name="Shape 248"/>
          <p:cNvSpPr txBox="1">
            <a:spLocks noGrp="1"/>
          </p:cNvSpPr>
          <p:nvPr>
            <p:ph type="ctrTitle"/>
          </p:nvPr>
        </p:nvSpPr>
        <p:spPr>
          <a:xfrm>
            <a:off x="1139925" y="101245"/>
            <a:ext cx="9001500" cy="1540800"/>
          </a:xfrm>
          <a:prstGeom prst="rect">
            <a:avLst/>
          </a:prstGeom>
        </p:spPr>
        <p:txBody>
          <a:bodyPr lIns="91425" tIns="91425" rIns="91425" bIns="91425" anchor="b" anchorCtr="0">
            <a:noAutofit/>
          </a:bodyPr>
          <a:lstStyle/>
          <a:p>
            <a:pPr lvl="0">
              <a:spcBef>
                <a:spcPts val="0"/>
              </a:spcBef>
              <a:buNone/>
            </a:pPr>
            <a:r>
              <a:rPr lang="en-US" dirty="0" smtClean="0"/>
              <a:t>ULTRASONIC SENSOR</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400" b="1" i="0" u="none" strike="noStrike" cap="none">
                <a:solidFill>
                  <a:schemeClr val="lt1"/>
                </a:solidFill>
                <a:latin typeface="Bookman Old Style"/>
                <a:ea typeface="Bookman Old Style"/>
                <a:cs typeface="Bookman Old Style"/>
                <a:sym typeface="Bookman Old Style"/>
              </a:rPr>
              <a:t>PROJECT TEAM MEMBERS</a:t>
            </a:r>
          </a:p>
        </p:txBody>
      </p:sp>
      <p:sp>
        <p:nvSpPr>
          <p:cNvPr id="144" name="Shape 144"/>
          <p:cNvSpPr txBox="1">
            <a:spLocks noGrp="1"/>
          </p:cNvSpPr>
          <p:nvPr>
            <p:ph type="body" idx="1"/>
          </p:nvPr>
        </p:nvSpPr>
        <p:spPr>
          <a:xfrm>
            <a:off x="913795" y="2240717"/>
            <a:ext cx="5106003" cy="3702881"/>
          </a:xfrm>
          <a:prstGeom prst="rect">
            <a:avLst/>
          </a:prstGeom>
          <a:noFill/>
          <a:ln>
            <a:noFill/>
          </a:ln>
        </p:spPr>
        <p:txBody>
          <a:bodyPr lIns="91425" tIns="45700" rIns="91425" bIns="45700" anchor="t" anchorCtr="0">
            <a:noAutofit/>
          </a:bodyPr>
          <a:lstStyle/>
          <a:p>
            <a:pPr marL="685800" marR="0" lvl="1" indent="-228600" algn="l" rtl="0">
              <a:lnSpc>
                <a:spcPct val="120000"/>
              </a:lnSpc>
              <a:spcBef>
                <a:spcPts val="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Aakash Kodamasimham</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A Mallika Sri Vidya</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J Sai Hemanth</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K Sachin Reddy</a:t>
            </a:r>
          </a:p>
          <a:p>
            <a:pPr marL="685800" marR="0" lvl="1" indent="-228600" algn="l" rtl="0">
              <a:lnSpc>
                <a:spcPct val="120000"/>
              </a:lnSpc>
              <a:spcBef>
                <a:spcPts val="500"/>
              </a:spcBef>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M Manohar</a:t>
            </a:r>
          </a:p>
        </p:txBody>
      </p:sp>
      <p:sp>
        <p:nvSpPr>
          <p:cNvPr id="145" name="Shape 145"/>
          <p:cNvSpPr txBox="1">
            <a:spLocks noGrp="1"/>
          </p:cNvSpPr>
          <p:nvPr>
            <p:ph type="body" idx="2"/>
          </p:nvPr>
        </p:nvSpPr>
        <p:spPr>
          <a:xfrm>
            <a:off x="6173401" y="2240718"/>
            <a:ext cx="5094154" cy="3702881"/>
          </a:xfrm>
          <a:prstGeom prst="rect">
            <a:avLst/>
          </a:prstGeom>
          <a:noFill/>
          <a:ln>
            <a:noFill/>
          </a:ln>
        </p:spPr>
        <p:txBody>
          <a:bodyPr lIns="91425" tIns="45700" rIns="91425" bIns="45700" anchor="t" anchorCtr="0">
            <a:noAutofit/>
          </a:bodyPr>
          <a:lstStyle/>
          <a:p>
            <a:pPr marL="685800" marR="0" lvl="1" indent="-228600" algn="l" rtl="0">
              <a:lnSpc>
                <a:spcPct val="120000"/>
              </a:lnSpc>
              <a:spcBef>
                <a:spcPts val="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M Pradyumna</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M Supraja Reddy</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S R Rahul</a:t>
            </a:r>
          </a:p>
          <a:p>
            <a:pPr marL="685800" marR="0" lvl="1" indent="-228600" algn="l" rtl="0">
              <a:lnSpc>
                <a:spcPct val="120000"/>
              </a:lnSpc>
              <a:spcBef>
                <a:spcPts val="500"/>
              </a:spcBef>
              <a:spcAft>
                <a:spcPts val="0"/>
              </a:spcAft>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T Sasi Diamond</a:t>
            </a:r>
          </a:p>
          <a:p>
            <a:pPr marL="685800" marR="0" lvl="1" indent="-228600" algn="l" rtl="0">
              <a:lnSpc>
                <a:spcPct val="120000"/>
              </a:lnSpc>
              <a:spcBef>
                <a:spcPts val="500"/>
              </a:spcBef>
              <a:buClr>
                <a:schemeClr val="lt1"/>
              </a:buClr>
              <a:buSzPct val="100000"/>
              <a:buFont typeface="Arial"/>
              <a:buChar char="•"/>
            </a:pPr>
            <a:r>
              <a:rPr lang="en-IN" sz="2400" b="0" i="0" u="none" strike="noStrike" cap="none">
                <a:solidFill>
                  <a:schemeClr val="lt1"/>
                </a:solidFill>
                <a:latin typeface="Rockwell"/>
                <a:ea typeface="Rockwell"/>
                <a:cs typeface="Rockwell"/>
                <a:sym typeface="Rockwell"/>
              </a:rPr>
              <a:t>V Vineel Reddy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descr="hc05.JPG"/>
          <p:cNvPicPr preferRelativeResize="0"/>
          <p:nvPr/>
        </p:nvPicPr>
        <p:blipFill>
          <a:blip r:embed="rId3">
            <a:alphaModFix/>
          </a:blip>
          <a:stretch>
            <a:fillRect/>
          </a:stretch>
        </p:blipFill>
        <p:spPr>
          <a:xfrm>
            <a:off x="1641148" y="1981200"/>
            <a:ext cx="8554999" cy="3990975"/>
          </a:xfrm>
          <a:prstGeom prst="rect">
            <a:avLst/>
          </a:prstGeom>
          <a:noFill/>
          <a:ln>
            <a:noFill/>
          </a:ln>
        </p:spPr>
      </p:pic>
      <p:sp>
        <p:nvSpPr>
          <p:cNvPr id="254" name="Shape 254"/>
          <p:cNvSpPr txBox="1">
            <a:spLocks noGrp="1"/>
          </p:cNvSpPr>
          <p:nvPr>
            <p:ph type="ctrTitle"/>
          </p:nvPr>
        </p:nvSpPr>
        <p:spPr>
          <a:xfrm>
            <a:off x="1305500" y="196494"/>
            <a:ext cx="9001500" cy="1335300"/>
          </a:xfrm>
          <a:prstGeom prst="rect">
            <a:avLst/>
          </a:prstGeom>
        </p:spPr>
        <p:txBody>
          <a:bodyPr lIns="91425" tIns="91425" rIns="91425" bIns="91425" anchor="b" anchorCtr="0">
            <a:noAutofit/>
          </a:bodyPr>
          <a:lstStyle/>
          <a:p>
            <a:pPr lvl="0">
              <a:spcBef>
                <a:spcPts val="0"/>
              </a:spcBef>
              <a:buNone/>
            </a:pPr>
            <a:r>
              <a:rPr lang="en-US" dirty="0" smtClean="0"/>
              <a:t>BLUETOOTH</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HC Output.JPG"/>
          <p:cNvPicPr preferRelativeResize="0"/>
          <p:nvPr/>
        </p:nvPicPr>
        <p:blipFill>
          <a:blip r:embed="rId3">
            <a:alphaModFix/>
          </a:blip>
          <a:stretch>
            <a:fillRect/>
          </a:stretch>
        </p:blipFill>
        <p:spPr>
          <a:xfrm>
            <a:off x="1779425" y="1905000"/>
            <a:ext cx="8105200" cy="4378774"/>
          </a:xfrm>
          <a:prstGeom prst="rect">
            <a:avLst/>
          </a:prstGeom>
          <a:noFill/>
          <a:ln>
            <a:noFill/>
          </a:ln>
        </p:spPr>
      </p:pic>
      <p:sp>
        <p:nvSpPr>
          <p:cNvPr id="260" name="Shape 260"/>
          <p:cNvSpPr txBox="1">
            <a:spLocks noGrp="1"/>
          </p:cNvSpPr>
          <p:nvPr>
            <p:ph type="ctrTitle"/>
          </p:nvPr>
        </p:nvSpPr>
        <p:spPr>
          <a:xfrm>
            <a:off x="1001925" y="59870"/>
            <a:ext cx="9001500" cy="1402800"/>
          </a:xfrm>
          <a:prstGeom prst="rect">
            <a:avLst/>
          </a:prstGeom>
        </p:spPr>
        <p:txBody>
          <a:bodyPr lIns="91425" tIns="91425" rIns="91425" bIns="91425" anchor="b" anchorCtr="0">
            <a:noAutofit/>
          </a:bodyPr>
          <a:lstStyle/>
          <a:p>
            <a:pPr lvl="0">
              <a:spcBef>
                <a:spcPts val="0"/>
              </a:spcBef>
              <a:buNone/>
            </a:pPr>
            <a:r>
              <a:rPr lang="en-US" dirty="0" smtClean="0"/>
              <a:t>SENSOR OUTPUT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bluetooth.JPG"/>
          <p:cNvPicPr preferRelativeResize="0"/>
          <p:nvPr/>
        </p:nvPicPr>
        <p:blipFill>
          <a:blip r:embed="rId3">
            <a:alphaModFix/>
          </a:blip>
          <a:stretch>
            <a:fillRect/>
          </a:stretch>
        </p:blipFill>
        <p:spPr>
          <a:xfrm>
            <a:off x="381000" y="2743200"/>
            <a:ext cx="3524250" cy="3586450"/>
          </a:xfrm>
          <a:prstGeom prst="rect">
            <a:avLst/>
          </a:prstGeom>
          <a:noFill/>
          <a:ln>
            <a:noFill/>
          </a:ln>
        </p:spPr>
      </p:pic>
      <p:pic>
        <p:nvPicPr>
          <p:cNvPr id="266" name="Shape 266" descr="hc051.JPG"/>
          <p:cNvPicPr preferRelativeResize="0"/>
          <p:nvPr/>
        </p:nvPicPr>
        <p:blipFill>
          <a:blip r:embed="rId4">
            <a:alphaModFix/>
          </a:blip>
          <a:stretch>
            <a:fillRect/>
          </a:stretch>
        </p:blipFill>
        <p:spPr>
          <a:xfrm>
            <a:off x="4391225" y="3429000"/>
            <a:ext cx="6980449" cy="2559300"/>
          </a:xfrm>
          <a:prstGeom prst="rect">
            <a:avLst/>
          </a:prstGeom>
          <a:noFill/>
          <a:ln>
            <a:noFill/>
          </a:ln>
        </p:spPr>
      </p:pic>
      <p:sp>
        <p:nvSpPr>
          <p:cNvPr id="267" name="Shape 267"/>
          <p:cNvSpPr txBox="1">
            <a:spLocks noGrp="1"/>
          </p:cNvSpPr>
          <p:nvPr>
            <p:ph type="ctrTitle"/>
          </p:nvPr>
        </p:nvSpPr>
        <p:spPr>
          <a:xfrm>
            <a:off x="1346900" y="225445"/>
            <a:ext cx="9001500" cy="1444200"/>
          </a:xfrm>
          <a:prstGeom prst="rect">
            <a:avLst/>
          </a:prstGeom>
        </p:spPr>
        <p:txBody>
          <a:bodyPr lIns="91425" tIns="91425" rIns="91425" bIns="91425" anchor="b" anchorCtr="0">
            <a:noAutofit/>
          </a:bodyPr>
          <a:lstStyle/>
          <a:p>
            <a:pPr lvl="0">
              <a:spcBef>
                <a:spcPts val="0"/>
              </a:spcBef>
              <a:buNone/>
            </a:pPr>
            <a:r>
              <a:rPr lang="en-US" dirty="0" smtClean="0"/>
              <a:t>PYMAKR OUTPUT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descr="Screenshot (24).png"/>
          <p:cNvPicPr preferRelativeResize="0"/>
          <p:nvPr/>
        </p:nvPicPr>
        <p:blipFill>
          <a:blip r:embed="rId3">
            <a:alphaModFix/>
          </a:blip>
          <a:stretch>
            <a:fillRect/>
          </a:stretch>
        </p:blipFill>
        <p:spPr>
          <a:xfrm>
            <a:off x="152400" y="1574550"/>
            <a:ext cx="11655825" cy="5131050"/>
          </a:xfrm>
          <a:prstGeom prst="rect">
            <a:avLst/>
          </a:prstGeom>
          <a:noFill/>
          <a:ln>
            <a:noFill/>
          </a:ln>
        </p:spPr>
      </p:pic>
      <p:sp>
        <p:nvSpPr>
          <p:cNvPr id="273" name="Shape 273"/>
          <p:cNvSpPr txBox="1">
            <a:spLocks noGrp="1"/>
          </p:cNvSpPr>
          <p:nvPr>
            <p:ph type="ctrTitle"/>
          </p:nvPr>
        </p:nvSpPr>
        <p:spPr>
          <a:xfrm>
            <a:off x="1360700" y="184044"/>
            <a:ext cx="9001500" cy="1223400"/>
          </a:xfrm>
          <a:prstGeom prst="rect">
            <a:avLst/>
          </a:prstGeom>
        </p:spPr>
        <p:txBody>
          <a:bodyPr lIns="91425" tIns="91425" rIns="91425" bIns="91425" anchor="b" anchorCtr="0">
            <a:noAutofit/>
          </a:bodyPr>
          <a:lstStyle/>
          <a:p>
            <a:pPr lvl="0">
              <a:spcBef>
                <a:spcPts val="0"/>
              </a:spcBef>
              <a:buNone/>
            </a:pPr>
            <a:r>
              <a:rPr lang="en-US" dirty="0" smtClean="0"/>
              <a:t>THINGSPEAK CLOUD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Screenshot (29).png"/>
          <p:cNvPicPr preferRelativeResize="0"/>
          <p:nvPr/>
        </p:nvPicPr>
        <p:blipFill>
          <a:blip r:embed="rId3">
            <a:alphaModFix/>
          </a:blip>
          <a:stretch>
            <a:fillRect/>
          </a:stretch>
        </p:blipFill>
        <p:spPr>
          <a:xfrm>
            <a:off x="152400" y="1469575"/>
            <a:ext cx="11655825" cy="5236024"/>
          </a:xfrm>
          <a:prstGeom prst="rect">
            <a:avLst/>
          </a:prstGeom>
          <a:noFill/>
          <a:ln>
            <a:noFill/>
          </a:ln>
        </p:spPr>
      </p:pic>
      <p:sp>
        <p:nvSpPr>
          <p:cNvPr id="280" name="Shape 280"/>
          <p:cNvSpPr txBox="1">
            <a:spLocks noGrp="1"/>
          </p:cNvSpPr>
          <p:nvPr>
            <p:ph type="ctrTitle"/>
          </p:nvPr>
        </p:nvSpPr>
        <p:spPr>
          <a:xfrm>
            <a:off x="1402075" y="170269"/>
            <a:ext cx="9001500" cy="1237200"/>
          </a:xfrm>
          <a:prstGeom prst="rect">
            <a:avLst/>
          </a:prstGeom>
        </p:spPr>
        <p:txBody>
          <a:bodyPr lIns="91425" tIns="91425" rIns="91425" bIns="91425" anchor="b" anchorCtr="0">
            <a:noAutofit/>
          </a:bodyPr>
          <a:lstStyle/>
          <a:p>
            <a:pPr lvl="0">
              <a:spcBef>
                <a:spcPts val="0"/>
              </a:spcBef>
              <a:buNone/>
            </a:pPr>
            <a:r>
              <a:rPr lang="en-US" dirty="0" smtClean="0"/>
              <a:t>THING HTTP</a:t>
            </a:r>
            <a:endParaRPr dirty="0"/>
          </a:p>
        </p:txBody>
      </p:sp>
      <p:sp>
        <p:nvSpPr>
          <p:cNvPr id="281" name="Shape 281"/>
          <p:cNvSpPr txBox="1">
            <a:spLocks noGrp="1"/>
          </p:cNvSpPr>
          <p:nvPr>
            <p:ph type="subTitle" idx="1"/>
          </p:nvPr>
        </p:nvSpPr>
        <p:spPr>
          <a:xfrm>
            <a:off x="1595269" y="3602037"/>
            <a:ext cx="9001500" cy="16557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ctrTitle"/>
          </p:nvPr>
        </p:nvSpPr>
        <p:spPr>
          <a:xfrm>
            <a:off x="1305500" y="179399"/>
            <a:ext cx="9001500" cy="1255800"/>
          </a:xfrm>
          <a:prstGeom prst="rect">
            <a:avLst/>
          </a:prstGeom>
        </p:spPr>
        <p:txBody>
          <a:bodyPr lIns="91425" tIns="91425" rIns="91425" bIns="91425" anchor="b" anchorCtr="0">
            <a:noAutofit/>
          </a:bodyPr>
          <a:lstStyle/>
          <a:p>
            <a:pPr lvl="0">
              <a:spcBef>
                <a:spcPts val="0"/>
              </a:spcBef>
              <a:buNone/>
            </a:pPr>
            <a:r>
              <a:rPr lang="en-US" dirty="0" smtClean="0"/>
              <a:t>MAIL</a:t>
            </a:r>
            <a:endParaRPr dirty="0"/>
          </a:p>
        </p:txBody>
      </p:sp>
      <p:sp>
        <p:nvSpPr>
          <p:cNvPr id="287" name="Shape 287"/>
          <p:cNvSpPr txBox="1">
            <a:spLocks noGrp="1"/>
          </p:cNvSpPr>
          <p:nvPr>
            <p:ph type="subTitle" idx="1"/>
          </p:nvPr>
        </p:nvSpPr>
        <p:spPr>
          <a:xfrm>
            <a:off x="1595269" y="3602037"/>
            <a:ext cx="9001500" cy="1655700"/>
          </a:xfrm>
          <a:prstGeom prst="rect">
            <a:avLst/>
          </a:prstGeom>
        </p:spPr>
        <p:txBody>
          <a:bodyPr lIns="91425" tIns="91425" rIns="91425" bIns="91425" anchor="t" anchorCtr="0">
            <a:noAutofit/>
          </a:bodyPr>
          <a:lstStyle/>
          <a:p>
            <a:pPr lvl="0">
              <a:spcBef>
                <a:spcPts val="0"/>
              </a:spcBef>
              <a:buNone/>
            </a:pPr>
            <a:endParaRPr/>
          </a:p>
        </p:txBody>
      </p:sp>
      <p:pic>
        <p:nvPicPr>
          <p:cNvPr id="288" name="Shape 288" descr="Screenshot (36).png"/>
          <p:cNvPicPr preferRelativeResize="0"/>
          <p:nvPr/>
        </p:nvPicPr>
        <p:blipFill>
          <a:blip r:embed="rId3">
            <a:alphaModFix/>
          </a:blip>
          <a:stretch>
            <a:fillRect/>
          </a:stretch>
        </p:blipFill>
        <p:spPr>
          <a:xfrm>
            <a:off x="0" y="1697000"/>
            <a:ext cx="12192000" cy="51593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login.jpg"/>
          <p:cNvPicPr preferRelativeResize="0"/>
          <p:nvPr/>
        </p:nvPicPr>
        <p:blipFill>
          <a:blip r:embed="rId3">
            <a:alphaModFix/>
          </a:blip>
          <a:stretch>
            <a:fillRect/>
          </a:stretch>
        </p:blipFill>
        <p:spPr>
          <a:xfrm>
            <a:off x="152400" y="1699199"/>
            <a:ext cx="11887198" cy="5051649"/>
          </a:xfrm>
          <a:prstGeom prst="rect">
            <a:avLst/>
          </a:prstGeom>
          <a:noFill/>
          <a:ln>
            <a:noFill/>
          </a:ln>
        </p:spPr>
      </p:pic>
      <p:sp>
        <p:nvSpPr>
          <p:cNvPr id="294" name="Shape 294"/>
          <p:cNvSpPr txBox="1">
            <a:spLocks noGrp="1"/>
          </p:cNvSpPr>
          <p:nvPr>
            <p:ph type="title"/>
          </p:nvPr>
        </p:nvSpPr>
        <p:spPr>
          <a:xfrm>
            <a:off x="720620" y="154250"/>
            <a:ext cx="10353900" cy="1326300"/>
          </a:xfrm>
          <a:prstGeom prst="rect">
            <a:avLst/>
          </a:prstGeom>
        </p:spPr>
        <p:txBody>
          <a:bodyPr lIns="91425" tIns="91425" rIns="91425" bIns="91425" anchor="ctr" anchorCtr="0">
            <a:noAutofit/>
          </a:bodyPr>
          <a:lstStyle/>
          <a:p>
            <a:pPr lvl="0">
              <a:spcBef>
                <a:spcPts val="0"/>
              </a:spcBef>
              <a:buNone/>
            </a:pPr>
            <a:r>
              <a:rPr lang="en-US" dirty="0" smtClean="0"/>
              <a:t>CENTRAL MONITORING WEBSITE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descr="After login.jpg"/>
          <p:cNvPicPr preferRelativeResize="0"/>
          <p:nvPr/>
        </p:nvPicPr>
        <p:blipFill>
          <a:blip r:embed="rId3">
            <a:alphaModFix/>
          </a:blip>
          <a:stretch>
            <a:fillRect/>
          </a:stretch>
        </p:blipFill>
        <p:spPr>
          <a:xfrm>
            <a:off x="0" y="1438949"/>
            <a:ext cx="11887198" cy="5305000"/>
          </a:xfrm>
          <a:prstGeom prst="rect">
            <a:avLst/>
          </a:prstGeom>
          <a:noFill/>
          <a:ln>
            <a:noFill/>
          </a:ln>
        </p:spPr>
      </p:pic>
      <p:sp>
        <p:nvSpPr>
          <p:cNvPr id="300" name="Shape 300"/>
          <p:cNvSpPr txBox="1">
            <a:spLocks noGrp="1"/>
          </p:cNvSpPr>
          <p:nvPr>
            <p:ph type="title"/>
          </p:nvPr>
        </p:nvSpPr>
        <p:spPr>
          <a:xfrm>
            <a:off x="919050" y="112650"/>
            <a:ext cx="10353900" cy="1143000"/>
          </a:xfrm>
          <a:prstGeom prst="rect">
            <a:avLst/>
          </a:prstGeom>
        </p:spPr>
        <p:txBody>
          <a:bodyPr lIns="91425" tIns="91425" rIns="91425" bIns="91425" anchor="ctr" anchorCtr="0">
            <a:noAutofit/>
          </a:bodyPr>
          <a:lstStyle/>
          <a:p>
            <a:pPr lvl="0"/>
            <a:r>
              <a:rPr lang="en-US" dirty="0"/>
              <a:t>CENTRAL MONITORING WEBSITE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spcBef>
                <a:spcPts val="0"/>
              </a:spcBef>
              <a:buNone/>
            </a:pPr>
            <a:r>
              <a:rPr lang="en-IN"/>
              <a:t>Conclusion</a:t>
            </a:r>
          </a:p>
        </p:txBody>
      </p:sp>
      <p:sp>
        <p:nvSpPr>
          <p:cNvPr id="312" name="Shape 312"/>
          <p:cNvSpPr txBox="1">
            <a:spLocks noGrp="1"/>
          </p:cNvSpPr>
          <p:nvPr>
            <p:ph type="body" idx="1"/>
          </p:nvPr>
        </p:nvSpPr>
        <p:spPr>
          <a:xfrm>
            <a:off x="913795" y="2096064"/>
            <a:ext cx="10353900" cy="3695100"/>
          </a:xfrm>
          <a:prstGeom prst="rect">
            <a:avLst/>
          </a:prstGeom>
        </p:spPr>
        <p:txBody>
          <a:bodyPr lIns="91425" tIns="91425" rIns="91425" bIns="91425" anchor="t" anchorCtr="0">
            <a:noAutofit/>
          </a:bodyPr>
          <a:lstStyle/>
          <a:p>
            <a:pPr>
              <a:spcBef>
                <a:spcPts val="0"/>
              </a:spcBef>
            </a:pPr>
            <a:r>
              <a:rPr lang="en-US" sz="2400" dirty="0" smtClean="0"/>
              <a:t>Till today, there is very little work done in the area of </a:t>
            </a:r>
            <a:r>
              <a:rPr lang="en-US" sz="2400" dirty="0" err="1" smtClean="0"/>
              <a:t>LoRa</a:t>
            </a:r>
            <a:r>
              <a:rPr lang="en-US" sz="2400" dirty="0" smtClean="0"/>
              <a:t>. So, we adopted Lora protocol for our project and we have done our best to make a more reliable flood management system.</a:t>
            </a:r>
          </a:p>
          <a:p>
            <a:pPr>
              <a:spcBef>
                <a:spcPts val="0"/>
              </a:spcBef>
            </a:pPr>
            <a:r>
              <a:rPr lang="en-US" sz="2400" dirty="0" smtClean="0"/>
              <a:t>We have done Flood detection, monitoring and control system.</a:t>
            </a:r>
          </a:p>
          <a:p>
            <a:pPr>
              <a:spcBef>
                <a:spcPts val="0"/>
              </a:spcBef>
            </a:pPr>
            <a:r>
              <a:rPr lang="en-US" sz="2400" dirty="0" smtClean="0"/>
              <a:t>We are working on implementation of Floods </a:t>
            </a:r>
            <a:r>
              <a:rPr lang="en-US" sz="2400" dirty="0"/>
              <a:t>P</a:t>
            </a:r>
            <a:r>
              <a:rPr lang="en-US" sz="2400" dirty="0" smtClean="0"/>
              <a:t>rediction algorithms.</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990600" y="228600"/>
            <a:ext cx="10353900" cy="1326300"/>
          </a:xfrm>
          <a:prstGeom prst="rect">
            <a:avLst/>
          </a:prstGeom>
        </p:spPr>
        <p:txBody>
          <a:bodyPr lIns="91425" tIns="91425" rIns="91425" bIns="91425" anchor="ctr" anchorCtr="0">
            <a:noAutofit/>
          </a:bodyPr>
          <a:lstStyle/>
          <a:p>
            <a:pPr lvl="0">
              <a:spcBef>
                <a:spcPts val="0"/>
              </a:spcBef>
              <a:buNone/>
            </a:pPr>
            <a:r>
              <a:rPr lang="en-IN" sz="4000" dirty="0" smtClean="0"/>
              <a:t>References</a:t>
            </a:r>
            <a:endParaRPr lang="en-IN" sz="4000" dirty="0"/>
          </a:p>
        </p:txBody>
      </p:sp>
      <p:sp>
        <p:nvSpPr>
          <p:cNvPr id="318" name="Shape 318"/>
          <p:cNvSpPr txBox="1">
            <a:spLocks noGrp="1"/>
          </p:cNvSpPr>
          <p:nvPr>
            <p:ph type="body" idx="1"/>
          </p:nvPr>
        </p:nvSpPr>
        <p:spPr>
          <a:xfrm>
            <a:off x="838200" y="1524000"/>
            <a:ext cx="10353900" cy="4800600"/>
          </a:xfrm>
          <a:prstGeom prst="rect">
            <a:avLst/>
          </a:prstGeom>
        </p:spPr>
        <p:txBody>
          <a:bodyPr lIns="91425" tIns="91425" rIns="91425" bIns="91425" anchor="t" anchorCtr="0">
            <a:noAutofit/>
          </a:bodyPr>
          <a:lstStyle/>
          <a:p>
            <a:pPr>
              <a:spcBef>
                <a:spcPts val="0"/>
              </a:spcBef>
              <a:buNone/>
            </a:pPr>
            <a:r>
              <a:rPr lang="en-US" sz="1800" i="1" dirty="0" smtClean="0"/>
              <a:t>[1] </a:t>
            </a:r>
            <a:r>
              <a:rPr lang="en-US" sz="1800" i="1" dirty="0"/>
              <a:t>Elizabeth A. </a:t>
            </a:r>
            <a:r>
              <a:rPr lang="en-US" sz="1800" i="1" dirty="0" err="1" smtClean="0"/>
              <a:t>Basha</a:t>
            </a:r>
            <a:r>
              <a:rPr lang="en-US" sz="1800" i="1" dirty="0"/>
              <a:t>, </a:t>
            </a:r>
            <a:r>
              <a:rPr lang="en-US" sz="1800" i="1" dirty="0" err="1"/>
              <a:t>Sai</a:t>
            </a:r>
            <a:r>
              <a:rPr lang="en-US" sz="1800" i="1" dirty="0"/>
              <a:t> </a:t>
            </a:r>
            <a:r>
              <a:rPr lang="en-US" sz="1800" i="1" dirty="0" err="1" smtClean="0"/>
              <a:t>Ravela</a:t>
            </a:r>
            <a:r>
              <a:rPr lang="en-US" sz="1800" i="1" dirty="0" smtClean="0"/>
              <a:t> </a:t>
            </a:r>
            <a:r>
              <a:rPr lang="en-US" sz="1800" i="1" dirty="0"/>
              <a:t>and Daniela </a:t>
            </a:r>
            <a:r>
              <a:rPr lang="en-US" sz="1800" i="1" dirty="0" err="1" smtClean="0"/>
              <a:t>Rus</a:t>
            </a:r>
            <a:r>
              <a:rPr lang="en-US" sz="1800" i="1" dirty="0"/>
              <a:t>, “Model-Based Monitoring for Early Warning Flood Detection”, SenSys’08, November 5–7, 2008, Raleigh, North Carolina, USA. Copyright 2008 ACM </a:t>
            </a:r>
            <a:r>
              <a:rPr lang="en-US" sz="1800" i="1" dirty="0" smtClean="0"/>
              <a:t>978-1-59593-990-6/08/11.</a:t>
            </a:r>
          </a:p>
          <a:p>
            <a:pPr>
              <a:spcBef>
                <a:spcPts val="0"/>
              </a:spcBef>
              <a:buNone/>
            </a:pPr>
            <a:r>
              <a:rPr lang="en-US" sz="1800" i="1" dirty="0" smtClean="0"/>
              <a:t>[2] Edward </a:t>
            </a:r>
            <a:r>
              <a:rPr lang="en-US" sz="1800" i="1" dirty="0"/>
              <a:t>N. </a:t>
            </a:r>
            <a:r>
              <a:rPr lang="en-US" sz="1800" i="1" dirty="0" err="1" smtClean="0"/>
              <a:t>Udo</a:t>
            </a:r>
            <a:r>
              <a:rPr lang="en-US" sz="1800" i="1" dirty="0" smtClean="0"/>
              <a:t> and </a:t>
            </a:r>
            <a:r>
              <a:rPr lang="en-US" sz="1800" i="1" dirty="0" err="1"/>
              <a:t>Etebong</a:t>
            </a:r>
            <a:r>
              <a:rPr lang="en-US" sz="1800" i="1" dirty="0"/>
              <a:t> B. </a:t>
            </a:r>
            <a:r>
              <a:rPr lang="en-US" sz="1800" i="1" dirty="0" err="1" smtClean="0"/>
              <a:t>Isong</a:t>
            </a:r>
            <a:r>
              <a:rPr lang="en-US" sz="1800" i="1" dirty="0" smtClean="0"/>
              <a:t>, “</a:t>
            </a:r>
            <a:r>
              <a:rPr lang="en-US" sz="1800" i="1" dirty="0"/>
              <a:t>Flood Monitoring and Detection </a:t>
            </a:r>
            <a:r>
              <a:rPr lang="en-US" sz="1800" i="1" dirty="0" smtClean="0"/>
              <a:t>System using </a:t>
            </a:r>
            <a:r>
              <a:rPr lang="en-US" sz="1800" i="1" dirty="0"/>
              <a:t>Wireless Sensor </a:t>
            </a:r>
            <a:r>
              <a:rPr lang="en-US" sz="1800" i="1" dirty="0" smtClean="0"/>
              <a:t>Network”, </a:t>
            </a:r>
            <a:r>
              <a:rPr lang="en-US" sz="1800" i="1" cap="all" dirty="0"/>
              <a:t>ASIAN JOURNAL OF COMPUTER AND INFORMATION SYSTEMS (ISSN: 2321 – 5658</a:t>
            </a:r>
            <a:r>
              <a:rPr lang="en-US" sz="1800" i="1" cap="all" dirty="0" smtClean="0"/>
              <a:t>).</a:t>
            </a:r>
          </a:p>
          <a:p>
            <a:pPr>
              <a:spcBef>
                <a:spcPts val="0"/>
              </a:spcBef>
              <a:buNone/>
            </a:pPr>
            <a:r>
              <a:rPr lang="en-US" sz="1800" i="1" cap="all" dirty="0" smtClean="0"/>
              <a:t>[3] </a:t>
            </a:r>
            <a:r>
              <a:rPr lang="en-US" sz="1800" i="1" dirty="0"/>
              <a:t>Sheikh </a:t>
            </a:r>
            <a:r>
              <a:rPr lang="en-US" sz="1800" i="1" dirty="0" err="1"/>
              <a:t>Izzal</a:t>
            </a:r>
            <a:r>
              <a:rPr lang="en-US" sz="1800" i="1" dirty="0"/>
              <a:t> </a:t>
            </a:r>
            <a:r>
              <a:rPr lang="en-US" sz="1800" i="1" dirty="0" err="1"/>
              <a:t>Azid</a:t>
            </a:r>
            <a:r>
              <a:rPr lang="en-US" sz="1800" i="1" dirty="0"/>
              <a:t> and </a:t>
            </a:r>
            <a:r>
              <a:rPr lang="en-US" sz="1800" i="1" dirty="0" err="1"/>
              <a:t>Bibhya</a:t>
            </a:r>
            <a:r>
              <a:rPr lang="en-US" sz="1800" i="1" dirty="0"/>
              <a:t> </a:t>
            </a:r>
            <a:r>
              <a:rPr lang="en-US" sz="1800" i="1" dirty="0" err="1"/>
              <a:t>Nand</a:t>
            </a:r>
            <a:r>
              <a:rPr lang="en-US" sz="1800" i="1" dirty="0"/>
              <a:t> Sharma, “SMS BASED FLOOD LEVEL MONITORING SYSTEM”, Faculty of Science Technology and Environment, The University of South Pacific Suva </a:t>
            </a:r>
            <a:r>
              <a:rPr lang="en-US" sz="1800" i="1" dirty="0" smtClean="0"/>
              <a:t>Fiji.</a:t>
            </a:r>
          </a:p>
          <a:p>
            <a:pPr>
              <a:spcBef>
                <a:spcPts val="0"/>
              </a:spcBef>
              <a:buNone/>
            </a:pPr>
            <a:r>
              <a:rPr lang="en-US" sz="1800" i="1" cap="all" dirty="0" smtClean="0"/>
              <a:t>[4] </a:t>
            </a:r>
            <a:r>
              <a:rPr lang="en-US" sz="1800" i="1" dirty="0" err="1" smtClean="0">
                <a:solidFill>
                  <a:schemeClr val="bg1"/>
                </a:solidFill>
              </a:rPr>
              <a:t>Shifeng</a:t>
            </a:r>
            <a:r>
              <a:rPr lang="en-US" sz="1800" i="1" dirty="0" smtClean="0">
                <a:solidFill>
                  <a:schemeClr val="bg1"/>
                </a:solidFill>
              </a:rPr>
              <a:t> Fang;  Li Da </a:t>
            </a:r>
            <a:r>
              <a:rPr lang="en-US" sz="1800" i="1" dirty="0" err="1" smtClean="0">
                <a:solidFill>
                  <a:schemeClr val="bg1"/>
                </a:solidFill>
              </a:rPr>
              <a:t>Xu</a:t>
            </a:r>
            <a:r>
              <a:rPr lang="en-US" sz="1800" i="1" dirty="0" smtClean="0">
                <a:solidFill>
                  <a:schemeClr val="bg1"/>
                </a:solidFill>
              </a:rPr>
              <a:t>;  </a:t>
            </a:r>
            <a:r>
              <a:rPr lang="en-US" sz="1800" i="1" dirty="0" err="1" smtClean="0">
                <a:solidFill>
                  <a:schemeClr val="bg1"/>
                </a:solidFill>
              </a:rPr>
              <a:t>Yunqiang</a:t>
            </a:r>
            <a:r>
              <a:rPr lang="en-US" sz="1800" i="1" dirty="0" smtClean="0">
                <a:solidFill>
                  <a:schemeClr val="bg1"/>
                </a:solidFill>
              </a:rPr>
              <a:t> Zhu;  </a:t>
            </a:r>
            <a:r>
              <a:rPr lang="en-US" sz="1800" i="1" dirty="0" err="1" smtClean="0">
                <a:solidFill>
                  <a:schemeClr val="bg1"/>
                </a:solidFill>
              </a:rPr>
              <a:t>Jiaerheng</a:t>
            </a:r>
            <a:r>
              <a:rPr lang="en-US" sz="1800" i="1" dirty="0" smtClean="0">
                <a:solidFill>
                  <a:schemeClr val="bg1"/>
                </a:solidFill>
              </a:rPr>
              <a:t> </a:t>
            </a:r>
            <a:r>
              <a:rPr lang="en-US" sz="1800" i="1" dirty="0" err="1" smtClean="0">
                <a:solidFill>
                  <a:schemeClr val="bg1"/>
                </a:solidFill>
              </a:rPr>
              <a:t>Ahati</a:t>
            </a:r>
            <a:r>
              <a:rPr lang="en-US" sz="1800" i="1" dirty="0" smtClean="0">
                <a:solidFill>
                  <a:schemeClr val="bg1"/>
                </a:solidFill>
              </a:rPr>
              <a:t>;  </a:t>
            </a:r>
            <a:r>
              <a:rPr lang="en-US" sz="1800" i="1" dirty="0" err="1" smtClean="0">
                <a:solidFill>
                  <a:schemeClr val="bg1"/>
                </a:solidFill>
              </a:rPr>
              <a:t>Huan</a:t>
            </a:r>
            <a:r>
              <a:rPr lang="en-US" sz="1800" i="1" dirty="0" smtClean="0">
                <a:solidFill>
                  <a:schemeClr val="bg1"/>
                </a:solidFill>
              </a:rPr>
              <a:t> Pei;  </a:t>
            </a:r>
            <a:r>
              <a:rPr lang="en-US" sz="1800" i="1" dirty="0" err="1" smtClean="0">
                <a:solidFill>
                  <a:schemeClr val="bg1"/>
                </a:solidFill>
              </a:rPr>
              <a:t>Jianwu</a:t>
            </a:r>
            <a:r>
              <a:rPr lang="en-US" sz="1800" i="1" dirty="0" smtClean="0">
                <a:solidFill>
                  <a:schemeClr val="bg1"/>
                </a:solidFill>
              </a:rPr>
              <a:t> Yan;  </a:t>
            </a:r>
            <a:r>
              <a:rPr lang="en-US" sz="1800" i="1" dirty="0" err="1" smtClean="0">
                <a:solidFill>
                  <a:schemeClr val="bg1"/>
                </a:solidFill>
              </a:rPr>
              <a:t>Zhihui</a:t>
            </a:r>
            <a:r>
              <a:rPr lang="en-US" sz="1800" i="1" dirty="0" smtClean="0">
                <a:solidFill>
                  <a:schemeClr val="bg1"/>
                </a:solidFill>
              </a:rPr>
              <a:t> Liu, “</a:t>
            </a:r>
            <a:r>
              <a:rPr lang="en-US" sz="1800" i="1" dirty="0"/>
              <a:t>An Integrated System for Regional Environmental Monitoring and Management Based on Internet of </a:t>
            </a:r>
            <a:r>
              <a:rPr lang="en-US" sz="1800" i="1" dirty="0" smtClean="0"/>
              <a:t>Things</a:t>
            </a:r>
            <a:r>
              <a:rPr lang="en-US" sz="1800" i="1" dirty="0" smtClean="0">
                <a:solidFill>
                  <a:schemeClr val="bg1"/>
                </a:solidFill>
              </a:rPr>
              <a:t>”, </a:t>
            </a:r>
            <a:r>
              <a:rPr lang="en-US" sz="1800" i="1" dirty="0"/>
              <a:t>IEEE Transactions on Industrial Informatics ( Volume: 10, Issue: 2, May 2014 )</a:t>
            </a:r>
            <a:endParaRPr lang="en-US" sz="1800" i="1" cap="all" dirty="0" smtClean="0">
              <a:solidFill>
                <a:schemeClr val="bg1"/>
              </a:solidFill>
            </a:endParaRPr>
          </a:p>
          <a:p>
            <a:pPr>
              <a:spcBef>
                <a:spcPts val="0"/>
              </a:spcBef>
              <a:buNone/>
            </a:pPr>
            <a:r>
              <a:rPr lang="en-US" sz="1800" i="1" cap="all" dirty="0" smtClean="0"/>
              <a:t>[5] </a:t>
            </a:r>
            <a:r>
              <a:rPr lang="en-US" sz="1800" i="1" dirty="0"/>
              <a:t>J C Pagatpat1 , AC Arellano and OJ </a:t>
            </a:r>
            <a:r>
              <a:rPr lang="en-US" sz="1800" i="1" dirty="0" err="1" smtClean="0"/>
              <a:t>Gerasta</a:t>
            </a:r>
            <a:r>
              <a:rPr lang="en-US" sz="1800" i="1" dirty="0"/>
              <a:t>, “GSM &amp;web-based flood monitoring system”, 1st International Conference in Applied Physics and Materials </a:t>
            </a:r>
            <a:r>
              <a:rPr lang="en-US" sz="1800" i="1" dirty="0" smtClean="0"/>
              <a:t>Science. </a:t>
            </a:r>
            <a:r>
              <a:rPr lang="en-US" sz="1800" i="1" cap="all" dirty="0" smtClean="0"/>
              <a:t> </a:t>
            </a:r>
            <a:endParaRPr lang="en-US" sz="1800" i="1" cap="all" dirty="0"/>
          </a:p>
          <a:p>
            <a:pPr>
              <a:spcBef>
                <a:spcPts val="0"/>
              </a:spcBef>
              <a:buNone/>
            </a:pPr>
            <a:endParaRPr sz="18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85800" y="609600"/>
            <a:ext cx="10353900" cy="1326300"/>
          </a:xfrm>
          <a:prstGeom prst="rect">
            <a:avLst/>
          </a:prstGeom>
        </p:spPr>
        <p:txBody>
          <a:bodyPr lIns="91425" tIns="91425" rIns="91425" bIns="91425" anchor="ctr" anchorCtr="0">
            <a:noAutofit/>
          </a:bodyPr>
          <a:lstStyle/>
          <a:p>
            <a:pPr lvl="0">
              <a:spcBef>
                <a:spcPts val="0"/>
              </a:spcBef>
              <a:buNone/>
            </a:pPr>
            <a:r>
              <a:rPr lang="en-IN" dirty="0"/>
              <a:t>Abstract</a:t>
            </a:r>
          </a:p>
          <a:p>
            <a:pPr lvl="0">
              <a:spcBef>
                <a:spcPts val="0"/>
              </a:spcBef>
              <a:buNone/>
            </a:pPr>
            <a:endParaRPr dirty="0"/>
          </a:p>
        </p:txBody>
      </p:sp>
      <p:sp>
        <p:nvSpPr>
          <p:cNvPr id="151" name="Shape 151"/>
          <p:cNvSpPr txBox="1">
            <a:spLocks noGrp="1"/>
          </p:cNvSpPr>
          <p:nvPr>
            <p:ph type="body" idx="1"/>
          </p:nvPr>
        </p:nvSpPr>
        <p:spPr>
          <a:xfrm>
            <a:off x="913794" y="1447800"/>
            <a:ext cx="9754205" cy="4343418"/>
          </a:xfrm>
          <a:prstGeom prst="rect">
            <a:avLst/>
          </a:prstGeom>
        </p:spPr>
        <p:txBody>
          <a:bodyPr lIns="91425" tIns="91425" rIns="91425" bIns="91425" anchor="t" anchorCtr="0">
            <a:noAutofit/>
          </a:bodyPr>
          <a:lstStyle/>
          <a:p>
            <a:pPr>
              <a:spcBef>
                <a:spcPts val="0"/>
              </a:spcBef>
            </a:pPr>
            <a:r>
              <a:rPr lang="en-US" dirty="0"/>
              <a:t>This mini project entitles Flood Monitoring System. The purpose of this project is to improve road user safety when occurrence of flash flood. Our target for this project is in those areas that frequently occurrence flash flood especially </a:t>
            </a:r>
            <a:r>
              <a:rPr lang="en-US" dirty="0" smtClean="0"/>
              <a:t>in coastal areas. </a:t>
            </a:r>
            <a:r>
              <a:rPr lang="en-US" dirty="0"/>
              <a:t>Nowadays, the road user will be trapped in flash flood because of the information about flash flood always delay. Now, this project gives road user alternative to provide them from the flash flood. Firstly, the </a:t>
            </a:r>
            <a:r>
              <a:rPr lang="en-US" dirty="0" smtClean="0"/>
              <a:t>ultrasonic sensor will </a:t>
            </a:r>
            <a:r>
              <a:rPr lang="en-US" dirty="0"/>
              <a:t>be placed into the river to detect the level of river water. When the water </a:t>
            </a:r>
            <a:r>
              <a:rPr lang="en-US" dirty="0" smtClean="0"/>
              <a:t>rate increases , </a:t>
            </a:r>
            <a:r>
              <a:rPr lang="en-US" dirty="0"/>
              <a:t>the reading of water level of river will be </a:t>
            </a:r>
            <a:r>
              <a:rPr lang="en-US" dirty="0" smtClean="0"/>
              <a:t>shown </a:t>
            </a:r>
            <a:r>
              <a:rPr lang="en-US" dirty="0"/>
              <a:t>at monitor. If the water level </a:t>
            </a:r>
            <a:r>
              <a:rPr lang="en-US" dirty="0" smtClean="0"/>
              <a:t>reaches </a:t>
            </a:r>
            <a:r>
              <a:rPr lang="en-US" dirty="0"/>
              <a:t>in </a:t>
            </a:r>
            <a:r>
              <a:rPr lang="en-US" dirty="0" smtClean="0"/>
              <a:t>beyond threshold, the alert is send central management system and also logged in the cloud and website. An email is also sent to the related individual.</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86795" y="26924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8800" b="1" i="0" u="none" strike="noStrike" cap="none">
                <a:solidFill>
                  <a:schemeClr val="lt1"/>
                </a:solidFill>
                <a:latin typeface="Bookman Old Style"/>
                <a:ea typeface="Bookman Old Style"/>
                <a:cs typeface="Bookman Old Style"/>
                <a:sym typeface="Bookman Old Style"/>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spcBef>
                <a:spcPts val="0"/>
              </a:spcBef>
              <a:buNone/>
            </a:pPr>
            <a:r>
              <a:rPr lang="en-IN"/>
              <a:t>System Model</a:t>
            </a:r>
          </a:p>
        </p:txBody>
      </p:sp>
      <p:sp>
        <p:nvSpPr>
          <p:cNvPr id="163" name="Shape 163"/>
          <p:cNvSpPr txBox="1">
            <a:spLocks noGrp="1"/>
          </p:cNvSpPr>
          <p:nvPr>
            <p:ph type="body" idx="1"/>
          </p:nvPr>
        </p:nvSpPr>
        <p:spPr>
          <a:xfrm>
            <a:off x="914400" y="1600200"/>
            <a:ext cx="10472550" cy="4733400"/>
          </a:xfrm>
          <a:prstGeom prst="rect">
            <a:avLst/>
          </a:prstGeom>
        </p:spPr>
        <p:txBody>
          <a:bodyPr lIns="91425" tIns="91425" rIns="91425" bIns="91425" anchor="t" anchorCtr="0">
            <a:noAutofit/>
          </a:bodyPr>
          <a:lstStyle/>
          <a:p>
            <a:pPr>
              <a:spcBef>
                <a:spcPts val="0"/>
              </a:spcBef>
            </a:pPr>
            <a:r>
              <a:rPr lang="en-IN" dirty="0"/>
              <a:t> Developing a flood warning system requires attention to three basic factors:</a:t>
            </a:r>
          </a:p>
          <a:p>
            <a:pPr lvl="1">
              <a:spcBef>
                <a:spcPts val="0"/>
              </a:spcBef>
            </a:pPr>
            <a:r>
              <a:rPr lang="en-IN" sz="2000" dirty="0" smtClean="0"/>
              <a:t> </a:t>
            </a:r>
            <a:r>
              <a:rPr lang="en-IN" sz="2000" dirty="0"/>
              <a:t>Data </a:t>
            </a:r>
            <a:r>
              <a:rPr lang="en-IN" sz="2000" dirty="0" smtClean="0"/>
              <a:t>collection.</a:t>
            </a:r>
            <a:endParaRPr lang="en-IN" sz="2000" dirty="0"/>
          </a:p>
          <a:p>
            <a:pPr lvl="1">
              <a:spcBef>
                <a:spcPts val="0"/>
              </a:spcBef>
            </a:pPr>
            <a:r>
              <a:rPr lang="en-IN" sz="2000" dirty="0" smtClean="0"/>
              <a:t> Data processing. </a:t>
            </a:r>
            <a:endParaRPr lang="en-IN" sz="2000" dirty="0"/>
          </a:p>
          <a:p>
            <a:pPr lvl="1">
              <a:spcBef>
                <a:spcPts val="0"/>
              </a:spcBef>
            </a:pPr>
            <a:r>
              <a:rPr lang="en-IN" sz="2000" dirty="0" smtClean="0"/>
              <a:t> The </a:t>
            </a:r>
            <a:r>
              <a:rPr lang="en-IN" sz="2000" dirty="0"/>
              <a:t>hardware and software </a:t>
            </a:r>
            <a:r>
              <a:rPr lang="en-IN" sz="2000" dirty="0" smtClean="0"/>
              <a:t>required and </a:t>
            </a:r>
            <a:r>
              <a:rPr lang="en-IN" sz="2000" dirty="0"/>
              <a:t>the dissemination of flood warning information.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85800" y="685800"/>
            <a:ext cx="10353900" cy="1326300"/>
          </a:xfrm>
          <a:prstGeom prst="rect">
            <a:avLst/>
          </a:prstGeom>
        </p:spPr>
        <p:txBody>
          <a:bodyPr lIns="91425" tIns="91425" rIns="91425" bIns="91425" anchor="ctr" anchorCtr="0">
            <a:noAutofit/>
          </a:bodyPr>
          <a:lstStyle/>
          <a:p>
            <a:pPr lvl="0">
              <a:spcBef>
                <a:spcPts val="0"/>
              </a:spcBef>
              <a:buNone/>
            </a:pPr>
            <a:r>
              <a:rPr lang="en-IN" dirty="0"/>
              <a:t>Problem </a:t>
            </a:r>
            <a:r>
              <a:rPr lang="en-IN" dirty="0" smtClean="0"/>
              <a:t>Definition</a:t>
            </a:r>
            <a:endParaRPr lang="en-IN" dirty="0"/>
          </a:p>
        </p:txBody>
      </p:sp>
      <p:sp>
        <p:nvSpPr>
          <p:cNvPr id="169" name="Shape 169"/>
          <p:cNvSpPr txBox="1"/>
          <p:nvPr/>
        </p:nvSpPr>
        <p:spPr>
          <a:xfrm>
            <a:off x="990600" y="1905000"/>
            <a:ext cx="9962700" cy="4608900"/>
          </a:xfrm>
          <a:prstGeom prst="rect">
            <a:avLst/>
          </a:prstGeom>
          <a:noFill/>
          <a:ln>
            <a:noFill/>
          </a:ln>
        </p:spPr>
        <p:txBody>
          <a:bodyPr lIns="91425" tIns="91425" rIns="91425" bIns="91425" anchor="t" anchorCtr="0">
            <a:noAutofit/>
          </a:bodyPr>
          <a:lstStyle/>
          <a:p>
            <a:pPr marL="285750" indent="-285750">
              <a:buFont typeface="Arial" pitchFamily="34" charset="0"/>
              <a:buChar char="•"/>
            </a:pPr>
            <a:r>
              <a:rPr lang="en-IN" sz="2400" dirty="0">
                <a:solidFill>
                  <a:schemeClr val="bg1"/>
                </a:solidFill>
              </a:rPr>
              <a:t>When </a:t>
            </a:r>
            <a:r>
              <a:rPr lang="en-IN" sz="2400" dirty="0" smtClean="0">
                <a:solidFill>
                  <a:schemeClr val="bg1"/>
                </a:solidFill>
              </a:rPr>
              <a:t>floods </a:t>
            </a:r>
            <a:r>
              <a:rPr lang="en-IN" sz="2400" dirty="0">
                <a:solidFill>
                  <a:schemeClr val="bg1"/>
                </a:solidFill>
              </a:rPr>
              <a:t>occur many lives near the coastal region are in danger.</a:t>
            </a:r>
          </a:p>
          <a:p>
            <a:pPr marL="285750" indent="-285750">
              <a:buFont typeface="Arial" pitchFamily="34" charset="0"/>
              <a:buChar char="•"/>
            </a:pPr>
            <a:r>
              <a:rPr lang="en-IN" sz="2400" dirty="0">
                <a:solidFill>
                  <a:schemeClr val="bg1"/>
                </a:solidFill>
              </a:rPr>
              <a:t>As they travel at a high rate of speed we need to quickly send alert to evacuate a large area near the region.</a:t>
            </a:r>
          </a:p>
          <a:p>
            <a:pPr marL="285750" indent="-285750">
              <a:buFont typeface="Arial" pitchFamily="34" charset="0"/>
              <a:buChar char="•"/>
            </a:pPr>
            <a:r>
              <a:rPr lang="en-IN" sz="2400" dirty="0">
                <a:solidFill>
                  <a:schemeClr val="bg1"/>
                </a:solidFill>
              </a:rPr>
              <a:t>We need a long range communication to take care of this</a:t>
            </a:r>
            <a:r>
              <a:rPr lang="en-IN" sz="2400" dirty="0" smtClean="0">
                <a:solidFill>
                  <a:schemeClr val="bg1"/>
                </a:solidFill>
              </a:rPr>
              <a:t>.</a:t>
            </a:r>
          </a:p>
          <a:p>
            <a:pPr marL="285750" indent="-285750">
              <a:buFont typeface="Arial" pitchFamily="34" charset="0"/>
              <a:buChar char="•"/>
            </a:pPr>
            <a:r>
              <a:rPr lang="en-IN" sz="2400" dirty="0" smtClean="0">
                <a:solidFill>
                  <a:schemeClr val="bg1"/>
                </a:solidFill>
              </a:rPr>
              <a:t>We need a real time monitoring system for frequent flood prone regions.</a:t>
            </a:r>
            <a:endParaRPr 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914400" y="152400"/>
            <a:ext cx="10353760" cy="1219200"/>
          </a:xfrm>
          <a:prstGeom prst="rect">
            <a:avLst/>
          </a:prstGeom>
        </p:spPr>
        <p:txBody>
          <a:bodyPr lIns="91425" tIns="91425" rIns="91425" bIns="91425" anchor="ctr" anchorCtr="0">
            <a:noAutofit/>
          </a:bodyPr>
          <a:lstStyle/>
          <a:p>
            <a:pPr lvl="0">
              <a:spcBef>
                <a:spcPts val="0"/>
              </a:spcBef>
              <a:buNone/>
            </a:pPr>
            <a:r>
              <a:rPr lang="en-IN" sz="3600" dirty="0" smtClean="0"/>
              <a:t>Contributions</a:t>
            </a:r>
            <a:endParaRPr lang="en-IN" sz="3600" dirty="0"/>
          </a:p>
        </p:txBody>
      </p:sp>
      <p:sp>
        <p:nvSpPr>
          <p:cNvPr id="2" name="Text Placeholder 1"/>
          <p:cNvSpPr>
            <a:spLocks noGrp="1"/>
          </p:cNvSpPr>
          <p:nvPr>
            <p:ph type="body" idx="1"/>
          </p:nvPr>
        </p:nvSpPr>
        <p:spPr>
          <a:xfrm>
            <a:off x="914400" y="1295400"/>
            <a:ext cx="10353761" cy="4914336"/>
          </a:xfrm>
        </p:spPr>
        <p:txBody>
          <a:bodyPr/>
          <a:lstStyle/>
          <a:p>
            <a:r>
              <a:rPr lang="en-US" sz="1800" dirty="0" smtClean="0"/>
              <a:t>Hardware Implementation:</a:t>
            </a:r>
          </a:p>
          <a:p>
            <a:pPr lvl="1"/>
            <a:r>
              <a:rPr lang="en-US" dirty="0" smtClean="0"/>
              <a:t>A. </a:t>
            </a:r>
            <a:r>
              <a:rPr lang="en-US" dirty="0" err="1" smtClean="0"/>
              <a:t>Mallika</a:t>
            </a:r>
            <a:r>
              <a:rPr lang="en-US" dirty="0" smtClean="0"/>
              <a:t>. - </a:t>
            </a:r>
            <a:r>
              <a:rPr lang="en-US" dirty="0"/>
              <a:t>Ultrasonic </a:t>
            </a:r>
            <a:r>
              <a:rPr lang="en-US" dirty="0" smtClean="0"/>
              <a:t>Sensor</a:t>
            </a:r>
          </a:p>
          <a:p>
            <a:pPr lvl="1"/>
            <a:r>
              <a:rPr lang="en-US" dirty="0" smtClean="0"/>
              <a:t>K. </a:t>
            </a:r>
            <a:r>
              <a:rPr lang="en-US" dirty="0" err="1"/>
              <a:t>S</a:t>
            </a:r>
            <a:r>
              <a:rPr lang="en-US" dirty="0" err="1" smtClean="0"/>
              <a:t>achin</a:t>
            </a:r>
            <a:r>
              <a:rPr lang="en-US" dirty="0" smtClean="0"/>
              <a:t> Reddy. - </a:t>
            </a:r>
            <a:r>
              <a:rPr lang="en-US" dirty="0" err="1" smtClean="0"/>
              <a:t>Arduino</a:t>
            </a:r>
            <a:endParaRPr lang="en-US" dirty="0" smtClean="0"/>
          </a:p>
          <a:p>
            <a:pPr lvl="1"/>
            <a:r>
              <a:rPr lang="en-US" dirty="0" smtClean="0"/>
              <a:t>S. R. Rahul. - </a:t>
            </a:r>
            <a:r>
              <a:rPr lang="en-US" dirty="0" err="1" smtClean="0"/>
              <a:t>LoPy</a:t>
            </a:r>
            <a:endParaRPr lang="en-US" dirty="0"/>
          </a:p>
          <a:p>
            <a:pPr lvl="1"/>
            <a:r>
              <a:rPr lang="en-US" dirty="0" smtClean="0"/>
              <a:t>T. </a:t>
            </a:r>
            <a:r>
              <a:rPr lang="en-US" dirty="0" err="1" smtClean="0"/>
              <a:t>Sasi</a:t>
            </a:r>
            <a:r>
              <a:rPr lang="en-US" dirty="0" smtClean="0"/>
              <a:t> Diamond. - Bluetooth</a:t>
            </a:r>
          </a:p>
          <a:p>
            <a:r>
              <a:rPr lang="en-US" sz="1800" dirty="0" smtClean="0"/>
              <a:t>Software Implementation:</a:t>
            </a:r>
          </a:p>
          <a:p>
            <a:pPr lvl="1"/>
            <a:r>
              <a:rPr lang="en-US" dirty="0" smtClean="0"/>
              <a:t>J. </a:t>
            </a:r>
            <a:r>
              <a:rPr lang="en-US" dirty="0" err="1" smtClean="0"/>
              <a:t>Sai</a:t>
            </a:r>
            <a:r>
              <a:rPr lang="en-US" dirty="0" smtClean="0"/>
              <a:t> </a:t>
            </a:r>
            <a:r>
              <a:rPr lang="en-US" dirty="0" err="1" smtClean="0"/>
              <a:t>Hemanth</a:t>
            </a:r>
            <a:r>
              <a:rPr lang="en-US" dirty="0" smtClean="0"/>
              <a:t>. – Website Frontend Development</a:t>
            </a:r>
          </a:p>
          <a:p>
            <a:pPr lvl="1"/>
            <a:r>
              <a:rPr lang="en-US" dirty="0" smtClean="0"/>
              <a:t>M. </a:t>
            </a:r>
            <a:r>
              <a:rPr lang="en-US" dirty="0" err="1" smtClean="0"/>
              <a:t>Manohar</a:t>
            </a:r>
            <a:r>
              <a:rPr lang="en-US" dirty="0" smtClean="0"/>
              <a:t>. – Website </a:t>
            </a:r>
            <a:r>
              <a:rPr lang="en-US" dirty="0"/>
              <a:t>Frontend </a:t>
            </a:r>
            <a:r>
              <a:rPr lang="en-US" dirty="0" smtClean="0"/>
              <a:t>Development</a:t>
            </a:r>
          </a:p>
          <a:p>
            <a:pPr lvl="1"/>
            <a:r>
              <a:rPr lang="en-US" dirty="0" smtClean="0"/>
              <a:t>M. </a:t>
            </a:r>
            <a:r>
              <a:rPr lang="en-US" dirty="0" err="1" smtClean="0"/>
              <a:t>Supraja</a:t>
            </a:r>
            <a:r>
              <a:rPr lang="en-US" dirty="0" smtClean="0"/>
              <a:t> Reddy – Data Acquisition into Cloud and Email generation.</a:t>
            </a:r>
          </a:p>
          <a:p>
            <a:pPr lvl="1"/>
            <a:r>
              <a:rPr lang="en-US" dirty="0" smtClean="0"/>
              <a:t>V. </a:t>
            </a:r>
            <a:r>
              <a:rPr lang="en-US" dirty="0" err="1" smtClean="0"/>
              <a:t>Vineel</a:t>
            </a:r>
            <a:r>
              <a:rPr lang="en-US" dirty="0" smtClean="0"/>
              <a:t> Reddy. - </a:t>
            </a:r>
            <a:r>
              <a:rPr lang="en-US" dirty="0"/>
              <a:t>Data Acquisition into </a:t>
            </a:r>
            <a:r>
              <a:rPr lang="en-US" dirty="0" smtClean="0"/>
              <a:t>Cloud </a:t>
            </a:r>
            <a:r>
              <a:rPr lang="en-US" dirty="0"/>
              <a:t>and Email generation.</a:t>
            </a:r>
            <a:endParaRPr lang="en-US" dirty="0" smtClean="0"/>
          </a:p>
          <a:p>
            <a:pPr lvl="1"/>
            <a:r>
              <a:rPr lang="en-US" dirty="0" smtClean="0"/>
              <a:t>M. </a:t>
            </a:r>
            <a:r>
              <a:rPr lang="en-US" dirty="0" err="1" smtClean="0"/>
              <a:t>Pradyumna</a:t>
            </a:r>
            <a:r>
              <a:rPr lang="en-US" dirty="0" smtClean="0"/>
              <a:t> - </a:t>
            </a:r>
            <a:r>
              <a:rPr lang="en-US" dirty="0"/>
              <a:t>Website </a:t>
            </a:r>
            <a:r>
              <a:rPr lang="en-US" dirty="0" smtClean="0"/>
              <a:t>Backend Development</a:t>
            </a:r>
          </a:p>
          <a:p>
            <a:pPr lvl="1"/>
            <a:r>
              <a:rPr lang="en-US" dirty="0" smtClean="0"/>
              <a:t>K. </a:t>
            </a:r>
            <a:r>
              <a:rPr lang="en-US" dirty="0" err="1" smtClean="0"/>
              <a:t>Akash</a:t>
            </a:r>
            <a:r>
              <a:rPr lang="en-US" dirty="0" smtClean="0"/>
              <a:t> - </a:t>
            </a:r>
            <a:r>
              <a:rPr lang="en-US" dirty="0"/>
              <a:t>Website </a:t>
            </a:r>
            <a:r>
              <a:rPr lang="en-US" dirty="0" smtClean="0"/>
              <a:t>Backend Development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200" b="1" i="0" u="none" strike="noStrike" cap="none">
                <a:solidFill>
                  <a:schemeClr val="lt1"/>
                </a:solidFill>
                <a:latin typeface="Bookman Old Style"/>
                <a:ea typeface="Bookman Old Style"/>
                <a:cs typeface="Bookman Old Style"/>
                <a:sym typeface="Bookman Old Style"/>
              </a:rPr>
              <a:t>MODEL-BASED MONITORING FOR EARLY WARNING FLOOD DETECTION</a:t>
            </a:r>
          </a:p>
        </p:txBody>
      </p:sp>
      <p:sp>
        <p:nvSpPr>
          <p:cNvPr id="175" name="Shape 175"/>
          <p:cNvSpPr txBox="1">
            <a:spLocks noGrp="1"/>
          </p:cNvSpPr>
          <p:nvPr>
            <p:ph type="body" idx="1"/>
          </p:nvPr>
        </p:nvSpPr>
        <p:spPr>
          <a:xfrm>
            <a:off x="913795" y="2096064"/>
            <a:ext cx="10353761" cy="4101536"/>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0" i="0" u="none" strike="noStrike" cap="none">
                <a:solidFill>
                  <a:schemeClr val="lt1"/>
                </a:solidFill>
                <a:latin typeface="Rockwell"/>
                <a:ea typeface="Rockwell"/>
                <a:cs typeface="Rockwell"/>
                <a:sym typeface="Rockwell"/>
              </a:rPr>
              <a:t>Current Model:</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It rely on volunteers and limited technology. Volunteers read the river level oﬀ of markings painted on bridges and the rain level from water collecting gages at several intervals during a day.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Records the values in a book, and compares them to a deﬁned policy whereby the river level measured corresponds to a color alert.</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Which then decides on the need for an evacuation alert in that region and implements some form of emergency alert procedures. </a:t>
            </a:r>
          </a:p>
          <a:p>
            <a:pPr marL="228600" marR="0" lvl="0" indent="-228600" algn="l" rtl="0">
              <a:lnSpc>
                <a:spcPct val="120000"/>
              </a:lnSpc>
              <a:spcBef>
                <a:spcPts val="1000"/>
              </a:spcBef>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Relies on very little technology and extensive policies to warn 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200" dirty="0" smtClean="0"/>
              <a:t>Algorithm/Protocol</a:t>
            </a:r>
            <a:endParaRPr lang="en-IN" sz="3200" dirty="0"/>
          </a:p>
        </p:txBody>
      </p:sp>
      <p:sp>
        <p:nvSpPr>
          <p:cNvPr id="181" name="Shape 181"/>
          <p:cNvSpPr txBox="1">
            <a:spLocks noGrp="1"/>
          </p:cNvSpPr>
          <p:nvPr>
            <p:ph type="body" idx="1"/>
          </p:nvPr>
        </p:nvSpPr>
        <p:spPr>
          <a:xfrm>
            <a:off x="913795" y="2096064"/>
            <a:ext cx="10353761" cy="3695135"/>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lt1"/>
              </a:buClr>
              <a:buSzPct val="25000"/>
              <a:buFont typeface="Arial"/>
              <a:buNone/>
            </a:pPr>
            <a:r>
              <a:rPr lang="en-IN" sz="2000" b="0" i="0" u="none" strike="noStrike" cap="none">
                <a:solidFill>
                  <a:schemeClr val="lt1"/>
                </a:solidFill>
                <a:latin typeface="Rockwell"/>
                <a:ea typeface="Rockwell"/>
                <a:cs typeface="Rockwell"/>
                <a:sym typeface="Rockwell"/>
              </a:rPr>
              <a:t>Prediction Model:</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Algorithm requires rainfall, air temperature, and water ﬂow data collected and transmitted in real-time over the entire river basin area multiple times per hour.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Since the ﬂow of a river may change signiﬁcantly over a period of several minutes, this suggest a sampling rate on the order of minutes. </a:t>
            </a:r>
          </a:p>
          <a:p>
            <a:pPr marL="228600" marR="0" lvl="0" indent="-228600" algn="l" rtl="0">
              <a:lnSpc>
                <a:spcPct val="120000"/>
              </a:lnSpc>
              <a:spcBef>
                <a:spcPts val="1000"/>
              </a:spcBef>
              <a:spcAft>
                <a:spcPts val="0"/>
              </a:spcAft>
              <a:buClr>
                <a:schemeClr val="lt1"/>
              </a:buClr>
              <a:buSzPct val="100000"/>
              <a:buFont typeface="Arial"/>
              <a:buChar char="•"/>
            </a:pPr>
            <a:r>
              <a:rPr lang="en-IN" sz="2000" b="0" i="0" u="none" strike="noStrike" cap="none">
                <a:solidFill>
                  <a:schemeClr val="lt1"/>
                </a:solidFill>
                <a:latin typeface="Rockwell"/>
                <a:ea typeface="Rockwell"/>
                <a:cs typeface="Rockwell"/>
                <a:sym typeface="Rockwell"/>
              </a:rPr>
              <a:t>In order to support distributed, robust, real-time data collection, transmission, and, eventually, processing for large geographic regions corresponding to real river basins, with some deﬁned system requirements.</a:t>
            </a:r>
          </a:p>
          <a:p>
            <a:pPr marL="228600" marR="0" lvl="0" indent="-228600" algn="l" rtl="0">
              <a:lnSpc>
                <a:spcPct val="120000"/>
              </a:lnSpc>
              <a:spcBef>
                <a:spcPts val="1000"/>
              </a:spcBef>
              <a:buClr>
                <a:schemeClr val="lt1"/>
              </a:buClr>
              <a:buSzPct val="100000"/>
              <a:buFont typeface="Arial"/>
              <a:buNone/>
            </a:pPr>
            <a:endParaRPr sz="20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913795" y="609600"/>
            <a:ext cx="10353760" cy="132632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Bookman Old Style"/>
              <a:buNone/>
            </a:pPr>
            <a:r>
              <a:rPr lang="en-IN" sz="3060" b="1" i="0" u="none" strike="noStrike" cap="none" dirty="0">
                <a:solidFill>
                  <a:schemeClr val="lt1"/>
                </a:solidFill>
                <a:latin typeface="Bookman Old Style"/>
                <a:ea typeface="Bookman Old Style"/>
                <a:cs typeface="Bookman Old Style"/>
                <a:sym typeface="Bookman Old Style"/>
              </a:rPr>
              <a:t/>
            </a:r>
            <a:br>
              <a:rPr lang="en-IN" sz="3060" b="1" i="0" u="none" strike="noStrike" cap="none" dirty="0">
                <a:solidFill>
                  <a:schemeClr val="lt1"/>
                </a:solidFill>
                <a:latin typeface="Bookman Old Style"/>
                <a:ea typeface="Bookman Old Style"/>
                <a:cs typeface="Bookman Old Style"/>
                <a:sym typeface="Bookman Old Style"/>
              </a:rPr>
            </a:br>
            <a:r>
              <a:rPr lang="en-IN" sz="3240" b="1" i="0" u="none" strike="noStrike" cap="none" dirty="0">
                <a:solidFill>
                  <a:schemeClr val="lt1"/>
                </a:solidFill>
                <a:latin typeface="Bookman Old Style"/>
                <a:ea typeface="Bookman Old Style"/>
                <a:cs typeface="Bookman Old Style"/>
                <a:sym typeface="Bookman Old Style"/>
              </a:rPr>
              <a:t>FLOOD MONITORING AND DETECTION SYSTEM USING WIRELESS SENSOR NETWORK </a:t>
            </a:r>
            <a:r>
              <a:rPr lang="en-IN" sz="3060" b="1" i="0" u="none" strike="noStrike" cap="none" dirty="0">
                <a:solidFill>
                  <a:schemeClr val="lt1"/>
                </a:solidFill>
                <a:latin typeface="Bookman Old Style"/>
                <a:ea typeface="Bookman Old Style"/>
                <a:cs typeface="Bookman Old Style"/>
                <a:sym typeface="Bookman Old Style"/>
              </a:rPr>
              <a:t/>
            </a:r>
            <a:br>
              <a:rPr lang="en-IN" sz="3060" b="1" i="0" u="none" strike="noStrike" cap="none" dirty="0">
                <a:solidFill>
                  <a:schemeClr val="lt1"/>
                </a:solidFill>
                <a:latin typeface="Bookman Old Style"/>
                <a:ea typeface="Bookman Old Style"/>
                <a:cs typeface="Bookman Old Style"/>
                <a:sym typeface="Bookman Old Style"/>
              </a:rPr>
            </a:br>
            <a:endParaRPr lang="en-IN" sz="3060" b="1" i="0" u="none" strike="noStrike" cap="none" dirty="0">
              <a:solidFill>
                <a:schemeClr val="lt1"/>
              </a:solidFill>
              <a:latin typeface="Bookman Old Style"/>
              <a:ea typeface="Bookman Old Style"/>
              <a:cs typeface="Bookman Old Style"/>
              <a:sym typeface="Bookman Old Style"/>
            </a:endParaRPr>
          </a:p>
        </p:txBody>
      </p:sp>
      <p:sp>
        <p:nvSpPr>
          <p:cNvPr id="187" name="Shape 187"/>
          <p:cNvSpPr txBox="1">
            <a:spLocks noGrp="1"/>
          </p:cNvSpPr>
          <p:nvPr>
            <p:ph type="body" idx="1"/>
          </p:nvPr>
        </p:nvSpPr>
        <p:spPr>
          <a:xfrm>
            <a:off x="913795" y="2096064"/>
            <a:ext cx="10353761" cy="4469835"/>
          </a:xfrm>
          <a:prstGeom prst="rect">
            <a:avLst/>
          </a:prstGeom>
          <a:noFill/>
          <a:ln>
            <a:noFill/>
          </a:ln>
        </p:spPr>
        <p:txBody>
          <a:bodyPr lIns="91425" tIns="45700" rIns="91425" bIns="45700" anchor="t" anchorCtr="0">
            <a:noAutofit/>
          </a:bodyPr>
          <a:lstStyle/>
          <a:p>
            <a:pPr marL="228600" marR="0" lvl="0" indent="-228600" algn="l" rtl="0">
              <a:lnSpc>
                <a:spcPct val="120000"/>
              </a:lnSpc>
              <a:spcBef>
                <a:spcPts val="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Flood Monitoring and Detection System (FMDS) uses a ZigBee radio which uses ZigBee/IEEE 802.15.4 standard which is the only standard-based technology designed to address the unique needs of low-cost, low-power wireless and control networks.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sensors - Temperature, Rainfall, Humidity and Water Level sensors capture signals (data) and send them to the microcontroller (PIC24).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data sent is analog in nature, which is digitalized by Analog-Digital converter the microcontroller integrates. </a:t>
            </a:r>
          </a:p>
          <a:p>
            <a:pPr marL="228600" marR="0" lvl="0" indent="-228600" algn="l" rtl="0">
              <a:lnSpc>
                <a:spcPct val="120000"/>
              </a:lnSpc>
              <a:spcBef>
                <a:spcPts val="1000"/>
              </a:spcBef>
              <a:spcAft>
                <a:spcPts val="0"/>
              </a:spcAft>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Zigbee module sends the information it receives from its radio to the microcontroller for processing. </a:t>
            </a:r>
          </a:p>
          <a:p>
            <a:pPr marL="228600" marR="0" lvl="0" indent="-228600" algn="l" rtl="0">
              <a:lnSpc>
                <a:spcPct val="120000"/>
              </a:lnSpc>
              <a:spcBef>
                <a:spcPts val="1000"/>
              </a:spcBef>
              <a:buClr>
                <a:schemeClr val="lt1"/>
              </a:buClr>
              <a:buSzPct val="100000"/>
              <a:buFont typeface="Arial"/>
              <a:buChar char="•"/>
            </a:pPr>
            <a:r>
              <a:rPr lang="en-IN" sz="1900" b="0" i="0" u="none" strike="noStrike" cap="none">
                <a:solidFill>
                  <a:schemeClr val="lt1"/>
                </a:solidFill>
                <a:latin typeface="Rockwell"/>
                <a:ea typeface="Rockwell"/>
                <a:cs typeface="Rockwell"/>
                <a:sym typeface="Rockwell"/>
              </a:rPr>
              <a:t>The microcontroller can also send packets received from the sensors to the Zigbee module so that it can be radiated and received by other nodes. </a:t>
            </a:r>
          </a:p>
        </p:txBody>
      </p:sp>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1783</Words>
  <Application>Microsoft Office PowerPoint</Application>
  <PresentationFormat>Custom</PresentationFormat>
  <Paragraphs>124</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Damask</vt:lpstr>
      <vt:lpstr>SMART FLOOD MONITORING SOLUTION</vt:lpstr>
      <vt:lpstr>PROJECT TEAM MEMBERS</vt:lpstr>
      <vt:lpstr>Abstract </vt:lpstr>
      <vt:lpstr>System Model</vt:lpstr>
      <vt:lpstr>Problem Definition</vt:lpstr>
      <vt:lpstr>Contributions</vt:lpstr>
      <vt:lpstr>MODEL-BASED MONITORING FOR EARLY WARNING FLOOD DETECTION</vt:lpstr>
      <vt:lpstr>Algorithm/Protocol</vt:lpstr>
      <vt:lpstr> FLOOD MONITORING AND DETECTION SYSTEM USING WIRELESS SENSOR NETWORK  </vt:lpstr>
      <vt:lpstr>SMS BASED FLOOD LEVEL MONITORING SYSTEM </vt:lpstr>
      <vt:lpstr>AN INTEGRATED SYSTEM FOR REGIONAL ENVIRONMENTAL MONITORING AND MANAGEMENT BASED ON IOT</vt:lpstr>
      <vt:lpstr>GSM &amp; WEB-BASED FLOOD MONITORING SYSTEM</vt:lpstr>
      <vt:lpstr>GSM &amp; WEB-BASED FLOOD MONITORING SYSTEM</vt:lpstr>
      <vt:lpstr>GSM &amp; WEB-BASED FLOOD MONITORING SYSTEM</vt:lpstr>
      <vt:lpstr>GSM &amp; WEB-BASED FLOOD MONITORING SYSTEM</vt:lpstr>
      <vt:lpstr>GSM &amp; WEB-BASED FLOOD MONITORING SYSTEM</vt:lpstr>
      <vt:lpstr>Solution Proposed</vt:lpstr>
      <vt:lpstr>ALGORITHM</vt:lpstr>
      <vt:lpstr>ULTRASONIC SENSOR</vt:lpstr>
      <vt:lpstr>BLUETOOTH</vt:lpstr>
      <vt:lpstr>SENSOR OUTPUT</vt:lpstr>
      <vt:lpstr>PYMAKR OUTPUT</vt:lpstr>
      <vt:lpstr>THINGSPEAK CLOUD</vt:lpstr>
      <vt:lpstr>THING HTTP</vt:lpstr>
      <vt:lpstr>MAIL</vt:lpstr>
      <vt:lpstr>CENTRAL MONITORING WEBSITE</vt:lpstr>
      <vt:lpstr>CENTRAL MONITORING WEBSITE</vt:lpstr>
      <vt:lpstr>Conclusion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FLOOD MONITORING SOLUTION</dc:title>
  <cp:lastModifiedBy>abc</cp:lastModifiedBy>
  <cp:revision>11</cp:revision>
  <dcterms:modified xsi:type="dcterms:W3CDTF">2017-04-23T06:48:22Z</dcterms:modified>
</cp:coreProperties>
</file>